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p:regular r:id="rId64"/>
      <p:bold r:id="rId65"/>
      <p:italic r:id="rId66"/>
      <p:boldItalic r:id="rId67"/>
    </p:embeddedFont>
    <p:embeddedFont>
      <p:font typeface="Merriweather"/>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53629A-B3AD-46D0-8B3E-CC247E5568DE}">
  <a:tblStyle styleId="{2B53629A-B3AD-46D0-8B3E-CC247E5568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erriweather-boldItalic.fntdata"/><Relationship Id="rId70" Type="http://schemas.openxmlformats.org/officeDocument/2006/relationships/font" Target="fonts/Merriweather-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Merriweather-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erriweather-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5eb7974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5eb7974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ESTAS SLIDES LA CLAVE ES TRATAR DE BAJARLO A TIERRA, SE PUEDE HACER CONTANDO ANECDOTAS DE TRABAJO O ANALOGIAS CON CASOS REALES O EJERCICIOS QUE HAYAN HECHO LOS ALUMNOS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5eb79741a_0_2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g135eb79741a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5eb79741a_0_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g135eb79741a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43758d397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43758d397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43758d397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43758d397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43758d397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43758d397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43758d397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43758d397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9b7bec014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g59b7bec01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5eb7974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5eb7974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1332b9c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1332b9c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1332b9ba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1332b9ba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454cd93a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454cd93a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5eb79741a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5eb79741a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5eb79741a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35eb79741a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5eb79741a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5eb79741a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5eb79741a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5eb79741a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5eb79741a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5eb79741a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43758d397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43758d397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5eb79741a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5eb79741a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5eb79741a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5eb79741a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3758d397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43758d397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5eb79741a_0_1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35eb79741a_0_1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3758d39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3758d39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35eb79741a_0_1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35eb79741a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5eb79741a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35eb79741a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5eb79741a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35eb79741a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35eb79741a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35eb79741a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43758d397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43758d397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43758d397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43758d397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3758d397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43758d397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5eb79741a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35eb79741a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43758d397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43758d397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43758d397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43758d397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5eb79741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5eb79741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43758d397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43758d397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35eb79741a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35eb79741a_0_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1332b9ba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1332b9ba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1332b9ba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31332b9ba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35eb79741a_0_2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35eb79741a_0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1332b9ba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31332b9ba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35eb79741a_0_2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35eb79741a_0_2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1332b9b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31332b9b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1332b9ba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31332b9ba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43758d397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43758d397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5eb79741a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5eb79741a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43758d397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43758d397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43758d3977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43758d3977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43758d397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43758d397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43758d397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43758d397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43758d397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43758d397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43758d3977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43758d3977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43758d397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43758d397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43758d397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43758d397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5eb79741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5eb79741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3758d397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3758d397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43758d397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43758d39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5eb79741a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5eb79741a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4" name="Shape 14"/>
        <p:cNvGrpSpPr/>
        <p:nvPr/>
      </p:nvGrpSpPr>
      <p:grpSpPr>
        <a:xfrm>
          <a:off x="0" y="0"/>
          <a:ext cx="0" cy="0"/>
          <a:chOff x="0" y="0"/>
          <a:chExt cx="0" cy="0"/>
        </a:xfrm>
      </p:grpSpPr>
      <p:sp>
        <p:nvSpPr>
          <p:cNvPr id="15" name="Google Shape;15;p2"/>
          <p:cNvSpPr/>
          <p:nvPr/>
        </p:nvSpPr>
        <p:spPr>
          <a:xfrm flipH="1" rot="10800000">
            <a:off x="1525" y="506"/>
            <a:ext cx="2220900" cy="17259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16" name="Google Shape;16;p2"/>
          <p:cNvGrpSpPr/>
          <p:nvPr/>
        </p:nvGrpSpPr>
        <p:grpSpPr>
          <a:xfrm>
            <a:off x="-1300" y="39"/>
            <a:ext cx="9146775" cy="5143447"/>
            <a:chOff x="-1300" y="52"/>
            <a:chExt cx="9146775" cy="6857929"/>
          </a:xfrm>
        </p:grpSpPr>
        <p:sp>
          <p:nvSpPr>
            <p:cNvPr id="17" name="Google Shape;17;p2"/>
            <p:cNvSpPr/>
            <p:nvPr/>
          </p:nvSpPr>
          <p:spPr>
            <a:xfrm>
              <a:off x="1028075" y="52"/>
              <a:ext cx="8117400" cy="12474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18" name="Google Shape;18;p2"/>
            <p:cNvGrpSpPr/>
            <p:nvPr/>
          </p:nvGrpSpPr>
          <p:grpSpPr>
            <a:xfrm rot="10800000">
              <a:off x="-1300" y="4051474"/>
              <a:ext cx="9143950" cy="2806507"/>
              <a:chOff x="0" y="275"/>
              <a:chExt cx="9143950" cy="381817"/>
            </a:xfrm>
          </p:grpSpPr>
          <p:sp>
            <p:nvSpPr>
              <p:cNvPr id="19" name="Google Shape;19;p2"/>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0" name="Google Shape;20;p2"/>
              <p:cNvSpPr/>
              <p:nvPr/>
            </p:nvSpPr>
            <p:spPr>
              <a:xfrm flipH="1" rot="10800000">
                <a:off x="0" y="492"/>
                <a:ext cx="2348100" cy="3816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1" name="Google Shape;21;p2"/>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2" name="Google Shape;22;p2"/>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23" name="Google Shape;23;p2"/>
          <p:cNvSpPr txBox="1"/>
          <p:nvPr>
            <p:ph type="ctrTitle"/>
          </p:nvPr>
        </p:nvSpPr>
        <p:spPr>
          <a:xfrm>
            <a:off x="92375" y="0"/>
            <a:ext cx="89622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Repaso">
  <p:cSld name="Filmina - Repaso">
    <p:spTree>
      <p:nvGrpSpPr>
        <p:cNvPr id="104" name="Shape 104"/>
        <p:cNvGrpSpPr/>
        <p:nvPr/>
      </p:nvGrpSpPr>
      <p:grpSpPr>
        <a:xfrm>
          <a:off x="0" y="0"/>
          <a:ext cx="0" cy="0"/>
          <a:chOff x="0" y="0"/>
          <a:chExt cx="0" cy="0"/>
        </a:xfrm>
      </p:grpSpPr>
      <p:sp>
        <p:nvSpPr>
          <p:cNvPr id="105" name="Google Shape;105;p11"/>
          <p:cNvSpPr/>
          <p:nvPr/>
        </p:nvSpPr>
        <p:spPr>
          <a:xfrm>
            <a:off x="-25" y="5066212"/>
            <a:ext cx="9144000" cy="109500"/>
          </a:xfrm>
          <a:prstGeom prst="rect">
            <a:avLst/>
          </a:prstGeom>
          <a:solidFill>
            <a:srgbClr val="5A3A9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106" name="Google Shape;106;p11"/>
          <p:cNvSpPr/>
          <p:nvPr/>
        </p:nvSpPr>
        <p:spPr>
          <a:xfrm flipH="1">
            <a:off x="8440500" y="4961325"/>
            <a:ext cx="703500" cy="2145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107" name="Google Shape;107;p11"/>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1"/>
          <p:cNvSpPr txBox="1"/>
          <p:nvPr>
            <p:ph type="title"/>
          </p:nvPr>
        </p:nvSpPr>
        <p:spPr>
          <a:xfrm>
            <a:off x="628663" y="206775"/>
            <a:ext cx="7886700" cy="915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09" name="Google Shape;109;p11"/>
          <p:cNvGrpSpPr/>
          <p:nvPr/>
        </p:nvGrpSpPr>
        <p:grpSpPr>
          <a:xfrm>
            <a:off x="0" y="206"/>
            <a:ext cx="9143950" cy="360281"/>
            <a:chOff x="0" y="275"/>
            <a:chExt cx="9143950" cy="480375"/>
          </a:xfrm>
        </p:grpSpPr>
        <p:sp>
          <p:nvSpPr>
            <p:cNvPr id="110" name="Google Shape;110;p11"/>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11" name="Google Shape;111;p11"/>
            <p:cNvSpPr/>
            <p:nvPr/>
          </p:nvSpPr>
          <p:spPr>
            <a:xfrm flipH="1" rot="10800000">
              <a:off x="0" y="350"/>
              <a:ext cx="1098000" cy="480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112" name="Google Shape;112;p11"/>
          <p:cNvSpPr txBox="1"/>
          <p:nvPr/>
        </p:nvSpPr>
        <p:spPr>
          <a:xfrm>
            <a:off x="60525" y="25950"/>
            <a:ext cx="9165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
        <p:nvSpPr>
          <p:cNvPr id="113" name="Google Shape;113;p11"/>
          <p:cNvSpPr txBox="1"/>
          <p:nvPr>
            <p:ph idx="1" type="body"/>
          </p:nvPr>
        </p:nvSpPr>
        <p:spPr>
          <a:xfrm>
            <a:off x="628650" y="1148044"/>
            <a:ext cx="7886700" cy="373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14" name="Shape 114"/>
        <p:cNvGrpSpPr/>
        <p:nvPr/>
      </p:nvGrpSpPr>
      <p:grpSpPr>
        <a:xfrm>
          <a:off x="0" y="0"/>
          <a:ext cx="0" cy="0"/>
          <a:chOff x="0" y="0"/>
          <a:chExt cx="0" cy="0"/>
        </a:xfrm>
      </p:grpSpPr>
      <p:sp>
        <p:nvSpPr>
          <p:cNvPr id="115" name="Google Shape;115;p12"/>
          <p:cNvSpPr txBox="1"/>
          <p:nvPr>
            <p:ph type="title"/>
          </p:nvPr>
        </p:nvSpPr>
        <p:spPr>
          <a:xfrm>
            <a:off x="623888" y="882254"/>
            <a:ext cx="7886700" cy="21396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12"/>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17" name="Google Shape;117;p12"/>
          <p:cNvSpPr txBox="1"/>
          <p:nvPr>
            <p:ph idx="11" type="ftr"/>
          </p:nvPr>
        </p:nvSpPr>
        <p:spPr>
          <a:xfrm>
            <a:off x="0" y="4931569"/>
            <a:ext cx="1920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2"/>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2"/>
          <p:cNvSpPr txBox="1"/>
          <p:nvPr/>
        </p:nvSpPr>
        <p:spPr>
          <a:xfrm>
            <a:off x="0" y="-61781"/>
            <a:ext cx="12261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20" name="Shape 120"/>
        <p:cNvGrpSpPr/>
        <p:nvPr/>
      </p:nvGrpSpPr>
      <p:grpSpPr>
        <a:xfrm>
          <a:off x="0" y="0"/>
          <a:ext cx="0" cy="0"/>
          <a:chOff x="0" y="0"/>
          <a:chExt cx="0" cy="0"/>
        </a:xfrm>
      </p:grpSpPr>
      <p:sp>
        <p:nvSpPr>
          <p:cNvPr id="121" name="Google Shape;121;p13"/>
          <p:cNvSpPr txBox="1"/>
          <p:nvPr>
            <p:ph type="title"/>
          </p:nvPr>
        </p:nvSpPr>
        <p:spPr>
          <a:xfrm>
            <a:off x="628650" y="217800"/>
            <a:ext cx="7886700" cy="825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13"/>
          <p:cNvSpPr txBox="1"/>
          <p:nvPr>
            <p:ph idx="1" type="body"/>
          </p:nvPr>
        </p:nvSpPr>
        <p:spPr>
          <a:xfrm>
            <a:off x="628650" y="1101855"/>
            <a:ext cx="3886200" cy="37815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3" name="Google Shape;123;p13"/>
          <p:cNvSpPr txBox="1"/>
          <p:nvPr>
            <p:ph idx="2" type="body"/>
          </p:nvPr>
        </p:nvSpPr>
        <p:spPr>
          <a:xfrm>
            <a:off x="4629150" y="1101855"/>
            <a:ext cx="3886200" cy="37815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4" name="Google Shape;124;p13"/>
          <p:cNvSpPr txBox="1"/>
          <p:nvPr>
            <p:ph idx="11" type="ftr"/>
          </p:nvPr>
        </p:nvSpPr>
        <p:spPr>
          <a:xfrm>
            <a:off x="0" y="4931569"/>
            <a:ext cx="1920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13"/>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3"/>
          <p:cNvSpPr txBox="1"/>
          <p:nvPr/>
        </p:nvSpPr>
        <p:spPr>
          <a:xfrm>
            <a:off x="0" y="-61781"/>
            <a:ext cx="12261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27" name="Shape 127"/>
        <p:cNvGrpSpPr/>
        <p:nvPr/>
      </p:nvGrpSpPr>
      <p:grpSpPr>
        <a:xfrm>
          <a:off x="0" y="0"/>
          <a:ext cx="0" cy="0"/>
          <a:chOff x="0" y="0"/>
          <a:chExt cx="0" cy="0"/>
        </a:xfrm>
      </p:grpSpPr>
      <p:sp>
        <p:nvSpPr>
          <p:cNvPr id="128" name="Google Shape;128;p14"/>
          <p:cNvSpPr txBox="1"/>
          <p:nvPr>
            <p:ph type="title"/>
          </p:nvPr>
        </p:nvSpPr>
        <p:spPr>
          <a:xfrm>
            <a:off x="782241" y="93150"/>
            <a:ext cx="7886700" cy="808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p14"/>
          <p:cNvSpPr txBox="1"/>
          <p:nvPr>
            <p:ph idx="1" type="body"/>
          </p:nvPr>
        </p:nvSpPr>
        <p:spPr>
          <a:xfrm>
            <a:off x="629850" y="808182"/>
            <a:ext cx="3868200" cy="18822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0" name="Google Shape;130;p14"/>
          <p:cNvSpPr txBox="1"/>
          <p:nvPr>
            <p:ph idx="2" type="body"/>
          </p:nvPr>
        </p:nvSpPr>
        <p:spPr>
          <a:xfrm>
            <a:off x="629850" y="2735386"/>
            <a:ext cx="3868200" cy="2188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1" name="Google Shape;131;p14"/>
          <p:cNvSpPr txBox="1"/>
          <p:nvPr>
            <p:ph idx="3" type="body"/>
          </p:nvPr>
        </p:nvSpPr>
        <p:spPr>
          <a:xfrm>
            <a:off x="4629150" y="808182"/>
            <a:ext cx="3887400" cy="18822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2" name="Google Shape;132;p14"/>
          <p:cNvSpPr txBox="1"/>
          <p:nvPr>
            <p:ph idx="4" type="body"/>
          </p:nvPr>
        </p:nvSpPr>
        <p:spPr>
          <a:xfrm>
            <a:off x="4629154" y="2735386"/>
            <a:ext cx="3887400" cy="2188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3" name="Google Shape;133;p14"/>
          <p:cNvSpPr txBox="1"/>
          <p:nvPr>
            <p:ph idx="11" type="ftr"/>
          </p:nvPr>
        </p:nvSpPr>
        <p:spPr>
          <a:xfrm>
            <a:off x="0" y="4931569"/>
            <a:ext cx="1920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4"/>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4"/>
          <p:cNvSpPr txBox="1"/>
          <p:nvPr/>
        </p:nvSpPr>
        <p:spPr>
          <a:xfrm>
            <a:off x="0" y="-61781"/>
            <a:ext cx="12261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36" name="Shape 136"/>
        <p:cNvGrpSpPr/>
        <p:nvPr/>
      </p:nvGrpSpPr>
      <p:grpSpPr>
        <a:xfrm>
          <a:off x="0" y="0"/>
          <a:ext cx="0" cy="0"/>
          <a:chOff x="0" y="0"/>
          <a:chExt cx="0" cy="0"/>
        </a:xfrm>
      </p:grpSpPr>
      <p:sp>
        <p:nvSpPr>
          <p:cNvPr id="137" name="Google Shape;137;p15"/>
          <p:cNvSpPr txBox="1"/>
          <p:nvPr>
            <p:ph type="title"/>
          </p:nvPr>
        </p:nvSpPr>
        <p:spPr>
          <a:xfrm>
            <a:off x="628650" y="675000"/>
            <a:ext cx="7886700" cy="8544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15"/>
          <p:cNvSpPr txBox="1"/>
          <p:nvPr>
            <p:ph idx="11" type="ftr"/>
          </p:nvPr>
        </p:nvSpPr>
        <p:spPr>
          <a:xfrm>
            <a:off x="0" y="4931569"/>
            <a:ext cx="1920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p15"/>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5"/>
          <p:cNvSpPr txBox="1"/>
          <p:nvPr/>
        </p:nvSpPr>
        <p:spPr>
          <a:xfrm>
            <a:off x="0" y="-61781"/>
            <a:ext cx="12261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spacio en blanco" showMasterSp="0">
  <p:cSld name="Espacio en blanco">
    <p:spTree>
      <p:nvGrpSpPr>
        <p:cNvPr id="141" name="Shape 141"/>
        <p:cNvGrpSpPr/>
        <p:nvPr/>
      </p:nvGrpSpPr>
      <p:grpSpPr>
        <a:xfrm>
          <a:off x="0" y="0"/>
          <a:ext cx="0" cy="0"/>
          <a:chOff x="0" y="0"/>
          <a:chExt cx="0" cy="0"/>
        </a:xfrm>
      </p:grpSpPr>
      <p:sp>
        <p:nvSpPr>
          <p:cNvPr id="142" name="Google Shape;142;p16"/>
          <p:cNvSpPr txBox="1"/>
          <p:nvPr>
            <p:ph idx="11" type="ftr"/>
          </p:nvPr>
        </p:nvSpPr>
        <p:spPr>
          <a:xfrm>
            <a:off x="0" y="4931569"/>
            <a:ext cx="1920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16"/>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44" name="Shape 144"/>
        <p:cNvGrpSpPr/>
        <p:nvPr/>
      </p:nvGrpSpPr>
      <p:grpSpPr>
        <a:xfrm>
          <a:off x="0" y="0"/>
          <a:ext cx="0" cy="0"/>
          <a:chOff x="0" y="0"/>
          <a:chExt cx="0" cy="0"/>
        </a:xfrm>
      </p:grpSpPr>
      <p:sp>
        <p:nvSpPr>
          <p:cNvPr id="145" name="Google Shape;145;p17"/>
          <p:cNvSpPr txBox="1"/>
          <p:nvPr>
            <p:ph type="title"/>
          </p:nvPr>
        </p:nvSpPr>
        <p:spPr>
          <a:xfrm>
            <a:off x="629841" y="740569"/>
            <a:ext cx="2949300" cy="8025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17"/>
          <p:cNvSpPr txBox="1"/>
          <p:nvPr>
            <p:ph idx="1" type="body"/>
          </p:nvPr>
        </p:nvSpPr>
        <p:spPr>
          <a:xfrm>
            <a:off x="3887391" y="740569"/>
            <a:ext cx="4629300" cy="41172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47" name="Google Shape;147;p17"/>
          <p:cNvSpPr txBox="1"/>
          <p:nvPr>
            <p:ph idx="2" type="body"/>
          </p:nvPr>
        </p:nvSpPr>
        <p:spPr>
          <a:xfrm>
            <a:off x="629841" y="1543050"/>
            <a:ext cx="2949300" cy="3314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8" name="Google Shape;148;p17"/>
          <p:cNvSpPr txBox="1"/>
          <p:nvPr>
            <p:ph idx="11" type="ftr"/>
          </p:nvPr>
        </p:nvSpPr>
        <p:spPr>
          <a:xfrm>
            <a:off x="0" y="4931569"/>
            <a:ext cx="1920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p17"/>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0" name="Google Shape;150;p17"/>
          <p:cNvSpPr txBox="1"/>
          <p:nvPr/>
        </p:nvSpPr>
        <p:spPr>
          <a:xfrm>
            <a:off x="0" y="-61781"/>
            <a:ext cx="12261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1" name="Shape 151"/>
        <p:cNvGrpSpPr/>
        <p:nvPr/>
      </p:nvGrpSpPr>
      <p:grpSpPr>
        <a:xfrm>
          <a:off x="0" y="0"/>
          <a:ext cx="0" cy="0"/>
          <a:chOff x="0" y="0"/>
          <a:chExt cx="0" cy="0"/>
        </a:xfrm>
      </p:grpSpPr>
      <p:sp>
        <p:nvSpPr>
          <p:cNvPr id="152" name="Google Shape;152;p18"/>
          <p:cNvSpPr txBox="1"/>
          <p:nvPr>
            <p:ph type="title"/>
          </p:nvPr>
        </p:nvSpPr>
        <p:spPr>
          <a:xfrm>
            <a:off x="629841" y="774699"/>
            <a:ext cx="2949300" cy="768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18"/>
          <p:cNvSpPr txBox="1"/>
          <p:nvPr>
            <p:ph idx="1" type="body"/>
          </p:nvPr>
        </p:nvSpPr>
        <p:spPr>
          <a:xfrm>
            <a:off x="629841" y="1543050"/>
            <a:ext cx="2949300" cy="3045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54" name="Google Shape;154;p18"/>
          <p:cNvSpPr txBox="1"/>
          <p:nvPr>
            <p:ph idx="11" type="ftr"/>
          </p:nvPr>
        </p:nvSpPr>
        <p:spPr>
          <a:xfrm>
            <a:off x="0" y="4931569"/>
            <a:ext cx="1920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18"/>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18"/>
          <p:cNvSpPr txBox="1"/>
          <p:nvPr/>
        </p:nvSpPr>
        <p:spPr>
          <a:xfrm>
            <a:off x="0" y="-61781"/>
            <a:ext cx="12261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57" name="Shape 157"/>
        <p:cNvGrpSpPr/>
        <p:nvPr/>
      </p:nvGrpSpPr>
      <p:grpSpPr>
        <a:xfrm>
          <a:off x="0" y="0"/>
          <a:ext cx="0" cy="0"/>
          <a:chOff x="0" y="0"/>
          <a:chExt cx="0" cy="0"/>
        </a:xfrm>
      </p:grpSpPr>
      <p:sp>
        <p:nvSpPr>
          <p:cNvPr id="158" name="Google Shape;158;p19"/>
          <p:cNvSpPr txBox="1"/>
          <p:nvPr>
            <p:ph type="title"/>
          </p:nvPr>
        </p:nvSpPr>
        <p:spPr>
          <a:xfrm>
            <a:off x="628650" y="150300"/>
            <a:ext cx="7886700" cy="825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p19"/>
          <p:cNvSpPr txBox="1"/>
          <p:nvPr>
            <p:ph idx="1" type="body"/>
          </p:nvPr>
        </p:nvSpPr>
        <p:spPr>
          <a:xfrm rot="5400000">
            <a:off x="2940300" y="-691650"/>
            <a:ext cx="32634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0" name="Google Shape;160;p19"/>
          <p:cNvSpPr txBox="1"/>
          <p:nvPr>
            <p:ph idx="11" type="ftr"/>
          </p:nvPr>
        </p:nvSpPr>
        <p:spPr>
          <a:xfrm>
            <a:off x="0" y="4931569"/>
            <a:ext cx="1920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19"/>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19"/>
          <p:cNvSpPr txBox="1"/>
          <p:nvPr/>
        </p:nvSpPr>
        <p:spPr>
          <a:xfrm>
            <a:off x="0" y="-61781"/>
            <a:ext cx="12261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63" name="Shape 163"/>
        <p:cNvGrpSpPr/>
        <p:nvPr/>
      </p:nvGrpSpPr>
      <p:grpSpPr>
        <a:xfrm>
          <a:off x="0" y="0"/>
          <a:ext cx="0" cy="0"/>
          <a:chOff x="0" y="0"/>
          <a:chExt cx="0" cy="0"/>
        </a:xfrm>
      </p:grpSpPr>
      <p:sp>
        <p:nvSpPr>
          <p:cNvPr id="164" name="Google Shape;164;p20"/>
          <p:cNvSpPr txBox="1"/>
          <p:nvPr>
            <p:ph type="title"/>
          </p:nvPr>
        </p:nvSpPr>
        <p:spPr>
          <a:xfrm rot="5400000">
            <a:off x="5367450" y="1783800"/>
            <a:ext cx="4324200" cy="19716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20"/>
          <p:cNvSpPr txBox="1"/>
          <p:nvPr>
            <p:ph idx="1" type="body"/>
          </p:nvPr>
        </p:nvSpPr>
        <p:spPr>
          <a:xfrm rot="5400000">
            <a:off x="1366875" y="-130800"/>
            <a:ext cx="43242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6" name="Google Shape;166;p20"/>
          <p:cNvSpPr txBox="1"/>
          <p:nvPr>
            <p:ph idx="11" type="ftr"/>
          </p:nvPr>
        </p:nvSpPr>
        <p:spPr>
          <a:xfrm>
            <a:off x="0" y="4931569"/>
            <a:ext cx="1920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7" name="Google Shape;167;p20"/>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0"/>
          <p:cNvSpPr txBox="1"/>
          <p:nvPr/>
        </p:nvSpPr>
        <p:spPr>
          <a:xfrm>
            <a:off x="0" y="-61781"/>
            <a:ext cx="12261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lt1"/>
                </a:solidFill>
              </a:rPr>
              <a:t>MFS</a:t>
            </a:r>
            <a:endParaRPr b="1" sz="24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4" name="Shape 24"/>
        <p:cNvGrpSpPr/>
        <p:nvPr/>
      </p:nvGrpSpPr>
      <p:grpSpPr>
        <a:xfrm>
          <a:off x="0" y="0"/>
          <a:ext cx="0" cy="0"/>
          <a:chOff x="0" y="0"/>
          <a:chExt cx="0" cy="0"/>
        </a:xfrm>
      </p:grpSpPr>
      <p:grpSp>
        <p:nvGrpSpPr>
          <p:cNvPr id="25" name="Google Shape;25;p3"/>
          <p:cNvGrpSpPr/>
          <p:nvPr/>
        </p:nvGrpSpPr>
        <p:grpSpPr>
          <a:xfrm>
            <a:off x="0" y="206"/>
            <a:ext cx="9143950" cy="360281"/>
            <a:chOff x="0" y="275"/>
            <a:chExt cx="9143950" cy="480375"/>
          </a:xfrm>
        </p:grpSpPr>
        <p:sp>
          <p:nvSpPr>
            <p:cNvPr id="26" name="Google Shape;26;p3"/>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7" name="Google Shape;27;p3"/>
            <p:cNvSpPr/>
            <p:nvPr/>
          </p:nvSpPr>
          <p:spPr>
            <a:xfrm flipH="1" rot="10800000">
              <a:off x="0" y="350"/>
              <a:ext cx="1098000" cy="480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28" name="Google Shape;28;p3"/>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lt1"/>
                </a:solidFill>
                <a:latin typeface="Arial"/>
                <a:ea typeface="Arial"/>
                <a:cs typeface="Arial"/>
                <a:sym typeface="Arial"/>
              </a:defRPr>
            </a:lvl1pPr>
            <a:lvl2pPr indent="0" lvl="1" marL="0" rtl="0" algn="r">
              <a:spcBef>
                <a:spcPts val="0"/>
              </a:spcBef>
              <a:buNone/>
              <a:defRPr b="0" i="0" sz="1200" u="none" cap="none" strike="noStrike">
                <a:solidFill>
                  <a:schemeClr val="lt1"/>
                </a:solidFill>
                <a:latin typeface="Arial"/>
                <a:ea typeface="Arial"/>
                <a:cs typeface="Arial"/>
                <a:sym typeface="Arial"/>
              </a:defRPr>
            </a:lvl2pPr>
            <a:lvl3pPr indent="0" lvl="2" marL="0" rtl="0" algn="r">
              <a:spcBef>
                <a:spcPts val="0"/>
              </a:spcBef>
              <a:buNone/>
              <a:defRPr b="0" i="0" sz="1200" u="none" cap="none" strike="noStrike">
                <a:solidFill>
                  <a:schemeClr val="lt1"/>
                </a:solidFill>
                <a:latin typeface="Arial"/>
                <a:ea typeface="Arial"/>
                <a:cs typeface="Arial"/>
                <a:sym typeface="Arial"/>
              </a:defRPr>
            </a:lvl3pPr>
            <a:lvl4pPr indent="0" lvl="3" marL="0" rtl="0" algn="r">
              <a:spcBef>
                <a:spcPts val="0"/>
              </a:spcBef>
              <a:buNone/>
              <a:defRPr b="0" i="0" sz="1200" u="none" cap="none" strike="noStrike">
                <a:solidFill>
                  <a:schemeClr val="lt1"/>
                </a:solidFill>
                <a:latin typeface="Arial"/>
                <a:ea typeface="Arial"/>
                <a:cs typeface="Arial"/>
                <a:sym typeface="Arial"/>
              </a:defRPr>
            </a:lvl4pPr>
            <a:lvl5pPr indent="0" lvl="4" marL="0" rtl="0" algn="r">
              <a:spcBef>
                <a:spcPts val="0"/>
              </a:spcBef>
              <a:buNone/>
              <a:defRPr b="0" i="0" sz="1200" u="none" cap="none" strike="noStrike">
                <a:solidFill>
                  <a:schemeClr val="lt1"/>
                </a:solidFill>
                <a:latin typeface="Arial"/>
                <a:ea typeface="Arial"/>
                <a:cs typeface="Arial"/>
                <a:sym typeface="Arial"/>
              </a:defRPr>
            </a:lvl5pPr>
            <a:lvl6pPr indent="0" lvl="5" marL="0" rtl="0" algn="r">
              <a:spcBef>
                <a:spcPts val="0"/>
              </a:spcBef>
              <a:buNone/>
              <a:defRPr b="0" i="0" sz="1200" u="none" cap="none" strike="noStrike">
                <a:solidFill>
                  <a:schemeClr val="lt1"/>
                </a:solidFill>
                <a:latin typeface="Arial"/>
                <a:ea typeface="Arial"/>
                <a:cs typeface="Arial"/>
                <a:sym typeface="Arial"/>
              </a:defRPr>
            </a:lvl6pPr>
            <a:lvl7pPr indent="0" lvl="6" marL="0" rtl="0" algn="r">
              <a:spcBef>
                <a:spcPts val="0"/>
              </a:spcBef>
              <a:buNone/>
              <a:defRPr b="0" i="0" sz="1200" u="none" cap="none" strike="noStrike">
                <a:solidFill>
                  <a:schemeClr val="lt1"/>
                </a:solidFill>
                <a:latin typeface="Arial"/>
                <a:ea typeface="Arial"/>
                <a:cs typeface="Arial"/>
                <a:sym typeface="Arial"/>
              </a:defRPr>
            </a:lvl7pPr>
            <a:lvl8pPr indent="0" lvl="7" marL="0" rtl="0" algn="r">
              <a:spcBef>
                <a:spcPts val="0"/>
              </a:spcBef>
              <a:buNone/>
              <a:defRPr b="0" i="0" sz="1200" u="none" cap="none" strike="noStrike">
                <a:solidFill>
                  <a:schemeClr val="lt1"/>
                </a:solidFill>
                <a:latin typeface="Arial"/>
                <a:ea typeface="Arial"/>
                <a:cs typeface="Arial"/>
                <a:sym typeface="Arial"/>
              </a:defRPr>
            </a:lvl8pPr>
            <a:lvl9pPr indent="0" lvl="8" marL="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3"/>
          <p:cNvSpPr txBox="1"/>
          <p:nvPr>
            <p:ph type="title"/>
          </p:nvPr>
        </p:nvSpPr>
        <p:spPr>
          <a:xfrm>
            <a:off x="628663" y="206775"/>
            <a:ext cx="7886700" cy="915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3"/>
          <p:cNvSpPr txBox="1"/>
          <p:nvPr>
            <p:ph idx="1" type="body"/>
          </p:nvPr>
        </p:nvSpPr>
        <p:spPr>
          <a:xfrm>
            <a:off x="628650" y="1148044"/>
            <a:ext cx="7886700" cy="373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1" name="Google Shape;31;p3"/>
          <p:cNvSpPr txBox="1"/>
          <p:nvPr/>
        </p:nvSpPr>
        <p:spPr>
          <a:xfrm>
            <a:off x="60525" y="25950"/>
            <a:ext cx="9165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CFS</a:t>
            </a:r>
            <a:endParaRPr b="1" sz="2400">
              <a:solidFill>
                <a:srgbClr val="FFFFFF"/>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1">
  <p:cSld name="Título - Ejercicios_1">
    <p:spTree>
      <p:nvGrpSpPr>
        <p:cNvPr id="169" name="Shape 169"/>
        <p:cNvGrpSpPr/>
        <p:nvPr/>
      </p:nvGrpSpPr>
      <p:grpSpPr>
        <a:xfrm>
          <a:off x="0" y="0"/>
          <a:ext cx="0" cy="0"/>
          <a:chOff x="0" y="0"/>
          <a:chExt cx="0" cy="0"/>
        </a:xfrm>
      </p:grpSpPr>
      <p:sp>
        <p:nvSpPr>
          <p:cNvPr id="170" name="Google Shape;170;p21"/>
          <p:cNvSpPr/>
          <p:nvPr/>
        </p:nvSpPr>
        <p:spPr>
          <a:xfrm flipH="1" rot="10800000">
            <a:off x="1525" y="506"/>
            <a:ext cx="2220900" cy="17259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171" name="Google Shape;171;p21"/>
          <p:cNvGrpSpPr/>
          <p:nvPr/>
        </p:nvGrpSpPr>
        <p:grpSpPr>
          <a:xfrm>
            <a:off x="-1300" y="39"/>
            <a:ext cx="9146775" cy="5143447"/>
            <a:chOff x="-1300" y="52"/>
            <a:chExt cx="9146775" cy="6857929"/>
          </a:xfrm>
        </p:grpSpPr>
        <p:sp>
          <p:nvSpPr>
            <p:cNvPr id="172" name="Google Shape;172;p21"/>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173" name="Google Shape;173;p21"/>
            <p:cNvGrpSpPr/>
            <p:nvPr/>
          </p:nvGrpSpPr>
          <p:grpSpPr>
            <a:xfrm rot="10800000">
              <a:off x="-1300" y="4051474"/>
              <a:ext cx="9143950" cy="2806507"/>
              <a:chOff x="0" y="275"/>
              <a:chExt cx="9143950" cy="381817"/>
            </a:xfrm>
          </p:grpSpPr>
          <p:sp>
            <p:nvSpPr>
              <p:cNvPr id="174" name="Google Shape;174;p21"/>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75" name="Google Shape;175;p21"/>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176" name="Google Shape;176;p21"/>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77" name="Google Shape;177;p21"/>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178" name="Google Shape;178;p21"/>
          <p:cNvSpPr txBox="1"/>
          <p:nvPr>
            <p:ph type="ctrTitle"/>
          </p:nvPr>
        </p:nvSpPr>
        <p:spPr>
          <a:xfrm>
            <a:off x="-1" y="0"/>
            <a:ext cx="91440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solución 1">
  <p:cSld name="Título - Resolución_1">
    <p:spTree>
      <p:nvGrpSpPr>
        <p:cNvPr id="179" name="Shape 179"/>
        <p:cNvGrpSpPr/>
        <p:nvPr/>
      </p:nvGrpSpPr>
      <p:grpSpPr>
        <a:xfrm>
          <a:off x="0" y="0"/>
          <a:ext cx="0" cy="0"/>
          <a:chOff x="0" y="0"/>
          <a:chExt cx="0" cy="0"/>
        </a:xfrm>
      </p:grpSpPr>
      <p:sp>
        <p:nvSpPr>
          <p:cNvPr id="180" name="Google Shape;180;p22"/>
          <p:cNvSpPr/>
          <p:nvPr/>
        </p:nvSpPr>
        <p:spPr>
          <a:xfrm flipH="1" rot="10800000">
            <a:off x="1525" y="506"/>
            <a:ext cx="2220900" cy="17259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181" name="Google Shape;181;p22"/>
          <p:cNvGrpSpPr/>
          <p:nvPr/>
        </p:nvGrpSpPr>
        <p:grpSpPr>
          <a:xfrm>
            <a:off x="-1300" y="39"/>
            <a:ext cx="9146775" cy="5143447"/>
            <a:chOff x="-1300" y="52"/>
            <a:chExt cx="9146775" cy="6857929"/>
          </a:xfrm>
        </p:grpSpPr>
        <p:sp>
          <p:nvSpPr>
            <p:cNvPr id="182" name="Google Shape;182;p22"/>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183" name="Google Shape;183;p22"/>
            <p:cNvGrpSpPr/>
            <p:nvPr/>
          </p:nvGrpSpPr>
          <p:grpSpPr>
            <a:xfrm rot="10800000">
              <a:off x="-1300" y="4051474"/>
              <a:ext cx="9143950" cy="2806507"/>
              <a:chOff x="0" y="275"/>
              <a:chExt cx="9143950" cy="381817"/>
            </a:xfrm>
          </p:grpSpPr>
          <p:sp>
            <p:nvSpPr>
              <p:cNvPr id="184" name="Google Shape;184;p22"/>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85" name="Google Shape;185;p22"/>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186" name="Google Shape;186;p22"/>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7" name="Google Shape;187;p22"/>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Clr>
                <a:schemeClr val="dk1"/>
              </a:buClr>
              <a:buSzPts val="1100"/>
              <a:buFont typeface="Arial"/>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188" name="Google Shape;188;p22"/>
          <p:cNvSpPr txBox="1"/>
          <p:nvPr>
            <p:ph type="ctrTitle"/>
          </p:nvPr>
        </p:nvSpPr>
        <p:spPr>
          <a:xfrm>
            <a:off x="-1" y="0"/>
            <a:ext cx="91440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paso 1">
  <p:cSld name="Título - Repaso_1">
    <p:spTree>
      <p:nvGrpSpPr>
        <p:cNvPr id="189" name="Shape 189"/>
        <p:cNvGrpSpPr/>
        <p:nvPr/>
      </p:nvGrpSpPr>
      <p:grpSpPr>
        <a:xfrm>
          <a:off x="0" y="0"/>
          <a:ext cx="0" cy="0"/>
          <a:chOff x="0" y="0"/>
          <a:chExt cx="0" cy="0"/>
        </a:xfrm>
      </p:grpSpPr>
      <p:sp>
        <p:nvSpPr>
          <p:cNvPr id="190" name="Google Shape;190;p23"/>
          <p:cNvSpPr txBox="1"/>
          <p:nvPr/>
        </p:nvSpPr>
        <p:spPr>
          <a:xfrm>
            <a:off x="4650375" y="836025"/>
            <a:ext cx="4319400" cy="15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CFP</a:t>
            </a:r>
            <a:endParaRPr b="1" sz="4800">
              <a:solidFill>
                <a:srgbClr val="FFFFFF"/>
              </a:solidFill>
            </a:endParaRPr>
          </a:p>
          <a:p>
            <a:pPr indent="0" lvl="0" marL="0" rtl="0" algn="l">
              <a:spcBef>
                <a:spcPts val="0"/>
              </a:spcBef>
              <a:spcAft>
                <a:spcPts val="0"/>
              </a:spcAft>
              <a:buNone/>
            </a:pPr>
            <a:r>
              <a:rPr b="1" lang="en" sz="3600">
                <a:solidFill>
                  <a:srgbClr val="FFFFFF"/>
                </a:solidFill>
              </a:rPr>
              <a:t>Programador </a:t>
            </a:r>
            <a:endParaRPr b="1" sz="3600">
              <a:solidFill>
                <a:srgbClr val="FFFFFF"/>
              </a:solidFill>
            </a:endParaRPr>
          </a:p>
          <a:p>
            <a:pPr indent="0" lvl="0" marL="0" rtl="0" algn="l">
              <a:spcBef>
                <a:spcPts val="0"/>
              </a:spcBef>
              <a:spcAft>
                <a:spcPts val="0"/>
              </a:spcAft>
              <a:buNone/>
            </a:pPr>
            <a:r>
              <a:rPr b="1" lang="en" sz="3600">
                <a:solidFill>
                  <a:srgbClr val="FFFFFF"/>
                </a:solidFill>
              </a:rPr>
              <a:t>full-stack</a:t>
            </a:r>
            <a:endParaRPr b="1" sz="3600">
              <a:solidFill>
                <a:srgbClr val="FFFFFF"/>
              </a:solidFill>
            </a:endParaRPr>
          </a:p>
        </p:txBody>
      </p:sp>
      <p:sp>
        <p:nvSpPr>
          <p:cNvPr id="191" name="Google Shape;191;p23"/>
          <p:cNvSpPr/>
          <p:nvPr/>
        </p:nvSpPr>
        <p:spPr>
          <a:xfrm>
            <a:off x="-2825" y="0"/>
            <a:ext cx="9147000" cy="5523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grpSp>
        <p:nvGrpSpPr>
          <p:cNvPr id="192" name="Google Shape;192;p23"/>
          <p:cNvGrpSpPr/>
          <p:nvPr/>
        </p:nvGrpSpPr>
        <p:grpSpPr>
          <a:xfrm>
            <a:off x="-1300" y="39"/>
            <a:ext cx="9146775" cy="5143447"/>
            <a:chOff x="-1300" y="52"/>
            <a:chExt cx="9146775" cy="6857929"/>
          </a:xfrm>
        </p:grpSpPr>
        <p:sp>
          <p:nvSpPr>
            <p:cNvPr id="193" name="Google Shape;193;p23"/>
            <p:cNvSpPr/>
            <p:nvPr/>
          </p:nvSpPr>
          <p:spPr>
            <a:xfrm>
              <a:off x="1028075" y="52"/>
              <a:ext cx="8117400" cy="12474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94" name="Google Shape;194;p23"/>
            <p:cNvSpPr/>
            <p:nvPr/>
          </p:nvSpPr>
          <p:spPr>
            <a:xfrm flipH="1" rot="10800000">
              <a:off x="1525" y="575"/>
              <a:ext cx="2220900" cy="2301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195" name="Google Shape;195;p23"/>
            <p:cNvGrpSpPr/>
            <p:nvPr/>
          </p:nvGrpSpPr>
          <p:grpSpPr>
            <a:xfrm rot="10800000">
              <a:off x="-1300" y="4051474"/>
              <a:ext cx="9143950" cy="2806507"/>
              <a:chOff x="0" y="275"/>
              <a:chExt cx="9143950" cy="381817"/>
            </a:xfrm>
          </p:grpSpPr>
          <p:sp>
            <p:nvSpPr>
              <p:cNvPr id="196" name="Google Shape;196;p23"/>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97" name="Google Shape;197;p23"/>
              <p:cNvSpPr/>
              <p:nvPr/>
            </p:nvSpPr>
            <p:spPr>
              <a:xfrm flipH="1" rot="10800000">
                <a:off x="0" y="492"/>
                <a:ext cx="2348100" cy="3816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198" name="Google Shape;198;p23"/>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99" name="Google Shape;199;p23"/>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200" name="Google Shape;200;p23"/>
          <p:cNvSpPr txBox="1"/>
          <p:nvPr>
            <p:ph type="ctrTitle"/>
          </p:nvPr>
        </p:nvSpPr>
        <p:spPr>
          <a:xfrm>
            <a:off x="92375" y="0"/>
            <a:ext cx="89622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Conceptos 1">
  <p:cSld name="Título - Conceptos_1">
    <p:spTree>
      <p:nvGrpSpPr>
        <p:cNvPr id="201" name="Shape 201"/>
        <p:cNvGrpSpPr/>
        <p:nvPr/>
      </p:nvGrpSpPr>
      <p:grpSpPr>
        <a:xfrm>
          <a:off x="0" y="0"/>
          <a:ext cx="0" cy="0"/>
          <a:chOff x="0" y="0"/>
          <a:chExt cx="0" cy="0"/>
        </a:xfrm>
      </p:grpSpPr>
      <p:sp>
        <p:nvSpPr>
          <p:cNvPr id="202" name="Google Shape;202;p24"/>
          <p:cNvSpPr/>
          <p:nvPr/>
        </p:nvSpPr>
        <p:spPr>
          <a:xfrm flipH="1" rot="10800000">
            <a:off x="1525" y="506"/>
            <a:ext cx="2220900" cy="172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203" name="Google Shape;203;p24"/>
          <p:cNvGrpSpPr/>
          <p:nvPr/>
        </p:nvGrpSpPr>
        <p:grpSpPr>
          <a:xfrm>
            <a:off x="-1300" y="39"/>
            <a:ext cx="9146775" cy="5143447"/>
            <a:chOff x="-1300" y="52"/>
            <a:chExt cx="9146775" cy="6857929"/>
          </a:xfrm>
        </p:grpSpPr>
        <p:sp>
          <p:nvSpPr>
            <p:cNvPr id="204" name="Google Shape;204;p24"/>
            <p:cNvSpPr/>
            <p:nvPr/>
          </p:nvSpPr>
          <p:spPr>
            <a:xfrm>
              <a:off x="1028075" y="52"/>
              <a:ext cx="8117400" cy="12474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205" name="Google Shape;205;p24"/>
            <p:cNvGrpSpPr/>
            <p:nvPr/>
          </p:nvGrpSpPr>
          <p:grpSpPr>
            <a:xfrm rot="10800000">
              <a:off x="-1300" y="4051474"/>
              <a:ext cx="9143950" cy="2806507"/>
              <a:chOff x="0" y="275"/>
              <a:chExt cx="9143950" cy="381817"/>
            </a:xfrm>
          </p:grpSpPr>
          <p:sp>
            <p:nvSpPr>
              <p:cNvPr id="206" name="Google Shape;206;p24"/>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07" name="Google Shape;207;p24"/>
              <p:cNvSpPr/>
              <p:nvPr/>
            </p:nvSpPr>
            <p:spPr>
              <a:xfrm flipH="1" rot="10800000">
                <a:off x="0" y="492"/>
                <a:ext cx="2348100" cy="3816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08" name="Google Shape;208;p24"/>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09" name="Google Shape;209;p24"/>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210" name="Google Shape;210;p24"/>
          <p:cNvSpPr txBox="1"/>
          <p:nvPr>
            <p:ph type="ctrTitle"/>
          </p:nvPr>
        </p:nvSpPr>
        <p:spPr>
          <a:xfrm>
            <a:off x="-1" y="0"/>
            <a:ext cx="91440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2">
  <p:cSld name="Título - Ejercicios_2">
    <p:spTree>
      <p:nvGrpSpPr>
        <p:cNvPr id="211" name="Shape 211"/>
        <p:cNvGrpSpPr/>
        <p:nvPr/>
      </p:nvGrpSpPr>
      <p:grpSpPr>
        <a:xfrm>
          <a:off x="0" y="0"/>
          <a:ext cx="0" cy="0"/>
          <a:chOff x="0" y="0"/>
          <a:chExt cx="0" cy="0"/>
        </a:xfrm>
      </p:grpSpPr>
      <p:sp>
        <p:nvSpPr>
          <p:cNvPr id="212" name="Google Shape;212;p25"/>
          <p:cNvSpPr/>
          <p:nvPr/>
        </p:nvSpPr>
        <p:spPr>
          <a:xfrm flipH="1" rot="10800000">
            <a:off x="1525" y="506"/>
            <a:ext cx="2220900" cy="17259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213" name="Google Shape;213;p25"/>
          <p:cNvGrpSpPr/>
          <p:nvPr/>
        </p:nvGrpSpPr>
        <p:grpSpPr>
          <a:xfrm>
            <a:off x="-1300" y="39"/>
            <a:ext cx="9146775" cy="5143447"/>
            <a:chOff x="-1300" y="52"/>
            <a:chExt cx="9146775" cy="6857929"/>
          </a:xfrm>
        </p:grpSpPr>
        <p:sp>
          <p:nvSpPr>
            <p:cNvPr id="214" name="Google Shape;214;p25"/>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215" name="Google Shape;215;p25"/>
            <p:cNvGrpSpPr/>
            <p:nvPr/>
          </p:nvGrpSpPr>
          <p:grpSpPr>
            <a:xfrm rot="10800000">
              <a:off x="-1300" y="4051474"/>
              <a:ext cx="9143950" cy="2806507"/>
              <a:chOff x="0" y="275"/>
              <a:chExt cx="9143950" cy="381817"/>
            </a:xfrm>
          </p:grpSpPr>
          <p:sp>
            <p:nvSpPr>
              <p:cNvPr id="216" name="Google Shape;216;p25"/>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17" name="Google Shape;217;p25"/>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18" name="Google Shape;218;p25"/>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19" name="Google Shape;219;p25"/>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220" name="Google Shape;220;p25"/>
          <p:cNvSpPr txBox="1"/>
          <p:nvPr>
            <p:ph type="ctrTitle"/>
          </p:nvPr>
        </p:nvSpPr>
        <p:spPr>
          <a:xfrm>
            <a:off x="-1" y="0"/>
            <a:ext cx="91440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solución 2">
  <p:cSld name="Título - Resolución_2">
    <p:spTree>
      <p:nvGrpSpPr>
        <p:cNvPr id="221" name="Shape 221"/>
        <p:cNvGrpSpPr/>
        <p:nvPr/>
      </p:nvGrpSpPr>
      <p:grpSpPr>
        <a:xfrm>
          <a:off x="0" y="0"/>
          <a:ext cx="0" cy="0"/>
          <a:chOff x="0" y="0"/>
          <a:chExt cx="0" cy="0"/>
        </a:xfrm>
      </p:grpSpPr>
      <p:sp>
        <p:nvSpPr>
          <p:cNvPr id="222" name="Google Shape;222;p26"/>
          <p:cNvSpPr/>
          <p:nvPr/>
        </p:nvSpPr>
        <p:spPr>
          <a:xfrm flipH="1" rot="10800000">
            <a:off x="1525" y="506"/>
            <a:ext cx="2220900" cy="17259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223" name="Google Shape;223;p26"/>
          <p:cNvGrpSpPr/>
          <p:nvPr/>
        </p:nvGrpSpPr>
        <p:grpSpPr>
          <a:xfrm>
            <a:off x="-1300" y="39"/>
            <a:ext cx="9146775" cy="5143447"/>
            <a:chOff x="-1300" y="52"/>
            <a:chExt cx="9146775" cy="6857929"/>
          </a:xfrm>
        </p:grpSpPr>
        <p:sp>
          <p:nvSpPr>
            <p:cNvPr id="224" name="Google Shape;224;p26"/>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225" name="Google Shape;225;p26"/>
            <p:cNvGrpSpPr/>
            <p:nvPr/>
          </p:nvGrpSpPr>
          <p:grpSpPr>
            <a:xfrm rot="10800000">
              <a:off x="-1300" y="4051474"/>
              <a:ext cx="9143950" cy="2806507"/>
              <a:chOff x="0" y="275"/>
              <a:chExt cx="9143950" cy="381817"/>
            </a:xfrm>
          </p:grpSpPr>
          <p:sp>
            <p:nvSpPr>
              <p:cNvPr id="226" name="Google Shape;226;p26"/>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27" name="Google Shape;227;p26"/>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28" name="Google Shape;228;p26"/>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29" name="Google Shape;229;p26"/>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230" name="Google Shape;230;p26"/>
          <p:cNvSpPr txBox="1"/>
          <p:nvPr>
            <p:ph type="ctrTitle"/>
          </p:nvPr>
        </p:nvSpPr>
        <p:spPr>
          <a:xfrm>
            <a:off x="-1" y="0"/>
            <a:ext cx="91440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
  <p:cSld name="Filmina - Conceptos_1">
    <p:spTree>
      <p:nvGrpSpPr>
        <p:cNvPr id="231" name="Shape 231"/>
        <p:cNvGrpSpPr/>
        <p:nvPr/>
      </p:nvGrpSpPr>
      <p:grpSpPr>
        <a:xfrm>
          <a:off x="0" y="0"/>
          <a:ext cx="0" cy="0"/>
          <a:chOff x="0" y="0"/>
          <a:chExt cx="0" cy="0"/>
        </a:xfrm>
      </p:grpSpPr>
      <p:sp>
        <p:nvSpPr>
          <p:cNvPr id="232" name="Google Shape;232;p27"/>
          <p:cNvSpPr/>
          <p:nvPr/>
        </p:nvSpPr>
        <p:spPr>
          <a:xfrm>
            <a:off x="-25" y="5066213"/>
            <a:ext cx="9144000" cy="1095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27"/>
          <p:cNvSpPr/>
          <p:nvPr/>
        </p:nvSpPr>
        <p:spPr>
          <a:xfrm flipH="1">
            <a:off x="8440500" y="4961325"/>
            <a:ext cx="703500" cy="2145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34" name="Google Shape;234;p27"/>
          <p:cNvSpPr txBox="1"/>
          <p:nvPr>
            <p:ph type="title"/>
          </p:nvPr>
        </p:nvSpPr>
        <p:spPr>
          <a:xfrm>
            <a:off x="628663" y="206775"/>
            <a:ext cx="7886700" cy="915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5" name="Google Shape;235;p27"/>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36" name="Google Shape;236;p27"/>
          <p:cNvGrpSpPr/>
          <p:nvPr/>
        </p:nvGrpSpPr>
        <p:grpSpPr>
          <a:xfrm>
            <a:off x="0" y="206"/>
            <a:ext cx="9143950" cy="360281"/>
            <a:chOff x="0" y="275"/>
            <a:chExt cx="9143950" cy="480375"/>
          </a:xfrm>
        </p:grpSpPr>
        <p:sp>
          <p:nvSpPr>
            <p:cNvPr id="237" name="Google Shape;237;p27"/>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p27"/>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39" name="Google Shape;239;p27"/>
          <p:cNvSpPr txBox="1"/>
          <p:nvPr/>
        </p:nvSpPr>
        <p:spPr>
          <a:xfrm>
            <a:off x="60525" y="25950"/>
            <a:ext cx="916500" cy="32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CFP</a:t>
            </a:r>
            <a:endParaRPr b="1" i="0" sz="2400" u="none" cap="none" strike="noStrike">
              <a:solidFill>
                <a:srgbClr val="FFFFFF"/>
              </a:solidFill>
              <a:latin typeface="Arial"/>
              <a:ea typeface="Arial"/>
              <a:cs typeface="Arial"/>
              <a:sym typeface="Arial"/>
            </a:endParaRPr>
          </a:p>
        </p:txBody>
      </p:sp>
      <p:sp>
        <p:nvSpPr>
          <p:cNvPr id="240" name="Google Shape;240;p27"/>
          <p:cNvSpPr txBox="1"/>
          <p:nvPr>
            <p:ph idx="1" type="body"/>
          </p:nvPr>
        </p:nvSpPr>
        <p:spPr>
          <a:xfrm>
            <a:off x="628650" y="1148044"/>
            <a:ext cx="7886700" cy="373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1" name="Shape 241"/>
        <p:cNvGrpSpPr/>
        <p:nvPr/>
      </p:nvGrpSpPr>
      <p:grpSpPr>
        <a:xfrm>
          <a:off x="0" y="0"/>
          <a:ext cx="0" cy="0"/>
          <a:chOff x="0" y="0"/>
          <a:chExt cx="0" cy="0"/>
        </a:xfrm>
      </p:grpSpPr>
      <p:sp>
        <p:nvSpPr>
          <p:cNvPr id="242" name="Google Shape;242;p28"/>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4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3" name="Google Shape;243;p28"/>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44" name="Google Shape;244;p2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28"/>
          <p:cNvSpPr txBox="1"/>
          <p:nvPr/>
        </p:nvSpPr>
        <p:spPr>
          <a:xfrm flipH="1">
            <a:off x="76325" y="0"/>
            <a:ext cx="882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CFS</a:t>
            </a:r>
            <a:endParaRPr b="1" sz="2400">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Conceptos">
  <p:cSld name="Título - Conceptos">
    <p:spTree>
      <p:nvGrpSpPr>
        <p:cNvPr id="32" name="Shape 32"/>
        <p:cNvGrpSpPr/>
        <p:nvPr/>
      </p:nvGrpSpPr>
      <p:grpSpPr>
        <a:xfrm>
          <a:off x="0" y="0"/>
          <a:ext cx="0" cy="0"/>
          <a:chOff x="0" y="0"/>
          <a:chExt cx="0" cy="0"/>
        </a:xfrm>
      </p:grpSpPr>
      <p:sp>
        <p:nvSpPr>
          <p:cNvPr id="33" name="Google Shape;33;p4"/>
          <p:cNvSpPr/>
          <p:nvPr/>
        </p:nvSpPr>
        <p:spPr>
          <a:xfrm flipH="1" rot="10800000">
            <a:off x="1525" y="506"/>
            <a:ext cx="2220900" cy="172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34" name="Google Shape;34;p4"/>
          <p:cNvGrpSpPr/>
          <p:nvPr/>
        </p:nvGrpSpPr>
        <p:grpSpPr>
          <a:xfrm>
            <a:off x="-1300" y="39"/>
            <a:ext cx="9146775" cy="5143447"/>
            <a:chOff x="-1300" y="52"/>
            <a:chExt cx="9146775" cy="6857929"/>
          </a:xfrm>
        </p:grpSpPr>
        <p:sp>
          <p:nvSpPr>
            <p:cNvPr id="35" name="Google Shape;35;p4"/>
            <p:cNvSpPr/>
            <p:nvPr/>
          </p:nvSpPr>
          <p:spPr>
            <a:xfrm>
              <a:off x="1028075" y="52"/>
              <a:ext cx="8117400" cy="12474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36" name="Google Shape;36;p4"/>
            <p:cNvGrpSpPr/>
            <p:nvPr/>
          </p:nvGrpSpPr>
          <p:grpSpPr>
            <a:xfrm rot="10800000">
              <a:off x="-1300" y="4051474"/>
              <a:ext cx="9143950" cy="2806507"/>
              <a:chOff x="0" y="275"/>
              <a:chExt cx="9143950" cy="381817"/>
            </a:xfrm>
          </p:grpSpPr>
          <p:sp>
            <p:nvSpPr>
              <p:cNvPr id="37" name="Google Shape;37;p4"/>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8" name="Google Shape;38;p4"/>
              <p:cNvSpPr/>
              <p:nvPr/>
            </p:nvSpPr>
            <p:spPr>
              <a:xfrm flipH="1" rot="10800000">
                <a:off x="0" y="492"/>
                <a:ext cx="2348100" cy="3816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39" name="Google Shape;39;p4"/>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0" name="Google Shape;40;p4"/>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41" name="Google Shape;41;p4"/>
          <p:cNvSpPr txBox="1"/>
          <p:nvPr>
            <p:ph type="ctrTitle"/>
          </p:nvPr>
        </p:nvSpPr>
        <p:spPr>
          <a:xfrm>
            <a:off x="92375" y="0"/>
            <a:ext cx="89622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p:cSld name="Filmina - Conceptos">
    <p:spTree>
      <p:nvGrpSpPr>
        <p:cNvPr id="42" name="Shape 42"/>
        <p:cNvGrpSpPr/>
        <p:nvPr/>
      </p:nvGrpSpPr>
      <p:grpSpPr>
        <a:xfrm>
          <a:off x="0" y="0"/>
          <a:ext cx="0" cy="0"/>
          <a:chOff x="0" y="0"/>
          <a:chExt cx="0" cy="0"/>
        </a:xfrm>
      </p:grpSpPr>
      <p:sp>
        <p:nvSpPr>
          <p:cNvPr id="43" name="Google Shape;43;p5"/>
          <p:cNvSpPr/>
          <p:nvPr/>
        </p:nvSpPr>
        <p:spPr>
          <a:xfrm>
            <a:off x="-25" y="5066212"/>
            <a:ext cx="9144000" cy="1095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5"/>
          <p:cNvSpPr/>
          <p:nvPr/>
        </p:nvSpPr>
        <p:spPr>
          <a:xfrm flipH="1">
            <a:off x="8440500" y="4961325"/>
            <a:ext cx="703500" cy="2145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sp>
        <p:nvSpPr>
          <p:cNvPr id="45" name="Google Shape;45;p5"/>
          <p:cNvSpPr txBox="1"/>
          <p:nvPr>
            <p:ph type="title"/>
          </p:nvPr>
        </p:nvSpPr>
        <p:spPr>
          <a:xfrm>
            <a:off x="628663" y="206775"/>
            <a:ext cx="7886700" cy="915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5"/>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lt1"/>
                </a:solidFill>
                <a:latin typeface="Arial"/>
                <a:ea typeface="Arial"/>
                <a:cs typeface="Arial"/>
                <a:sym typeface="Arial"/>
              </a:defRPr>
            </a:lvl1pPr>
            <a:lvl2pPr indent="0" lvl="1" marL="0" rtl="0" algn="r">
              <a:spcBef>
                <a:spcPts val="0"/>
              </a:spcBef>
              <a:buNone/>
              <a:defRPr b="0" i="0" sz="1200" u="none" cap="none" strike="noStrike">
                <a:solidFill>
                  <a:schemeClr val="lt1"/>
                </a:solidFill>
                <a:latin typeface="Arial"/>
                <a:ea typeface="Arial"/>
                <a:cs typeface="Arial"/>
                <a:sym typeface="Arial"/>
              </a:defRPr>
            </a:lvl2pPr>
            <a:lvl3pPr indent="0" lvl="2" marL="0" rtl="0" algn="r">
              <a:spcBef>
                <a:spcPts val="0"/>
              </a:spcBef>
              <a:buNone/>
              <a:defRPr b="0" i="0" sz="1200" u="none" cap="none" strike="noStrike">
                <a:solidFill>
                  <a:schemeClr val="lt1"/>
                </a:solidFill>
                <a:latin typeface="Arial"/>
                <a:ea typeface="Arial"/>
                <a:cs typeface="Arial"/>
                <a:sym typeface="Arial"/>
              </a:defRPr>
            </a:lvl3pPr>
            <a:lvl4pPr indent="0" lvl="3" marL="0" rtl="0" algn="r">
              <a:spcBef>
                <a:spcPts val="0"/>
              </a:spcBef>
              <a:buNone/>
              <a:defRPr b="0" i="0" sz="1200" u="none" cap="none" strike="noStrike">
                <a:solidFill>
                  <a:schemeClr val="lt1"/>
                </a:solidFill>
                <a:latin typeface="Arial"/>
                <a:ea typeface="Arial"/>
                <a:cs typeface="Arial"/>
                <a:sym typeface="Arial"/>
              </a:defRPr>
            </a:lvl4pPr>
            <a:lvl5pPr indent="0" lvl="4" marL="0" rtl="0" algn="r">
              <a:spcBef>
                <a:spcPts val="0"/>
              </a:spcBef>
              <a:buNone/>
              <a:defRPr b="0" i="0" sz="1200" u="none" cap="none" strike="noStrike">
                <a:solidFill>
                  <a:schemeClr val="lt1"/>
                </a:solidFill>
                <a:latin typeface="Arial"/>
                <a:ea typeface="Arial"/>
                <a:cs typeface="Arial"/>
                <a:sym typeface="Arial"/>
              </a:defRPr>
            </a:lvl5pPr>
            <a:lvl6pPr indent="0" lvl="5" marL="0" rtl="0" algn="r">
              <a:spcBef>
                <a:spcPts val="0"/>
              </a:spcBef>
              <a:buNone/>
              <a:defRPr b="0" i="0" sz="1200" u="none" cap="none" strike="noStrike">
                <a:solidFill>
                  <a:schemeClr val="lt1"/>
                </a:solidFill>
                <a:latin typeface="Arial"/>
                <a:ea typeface="Arial"/>
                <a:cs typeface="Arial"/>
                <a:sym typeface="Arial"/>
              </a:defRPr>
            </a:lvl6pPr>
            <a:lvl7pPr indent="0" lvl="6" marL="0" rtl="0" algn="r">
              <a:spcBef>
                <a:spcPts val="0"/>
              </a:spcBef>
              <a:buNone/>
              <a:defRPr b="0" i="0" sz="1200" u="none" cap="none" strike="noStrike">
                <a:solidFill>
                  <a:schemeClr val="lt1"/>
                </a:solidFill>
                <a:latin typeface="Arial"/>
                <a:ea typeface="Arial"/>
                <a:cs typeface="Arial"/>
                <a:sym typeface="Arial"/>
              </a:defRPr>
            </a:lvl7pPr>
            <a:lvl8pPr indent="0" lvl="7" marL="0" rtl="0" algn="r">
              <a:spcBef>
                <a:spcPts val="0"/>
              </a:spcBef>
              <a:buNone/>
              <a:defRPr b="0" i="0" sz="1200" u="none" cap="none" strike="noStrike">
                <a:solidFill>
                  <a:schemeClr val="lt1"/>
                </a:solidFill>
                <a:latin typeface="Arial"/>
                <a:ea typeface="Arial"/>
                <a:cs typeface="Arial"/>
                <a:sym typeface="Arial"/>
              </a:defRPr>
            </a:lvl8pPr>
            <a:lvl9pPr indent="0" lvl="8" marL="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47" name="Google Shape;47;p5"/>
          <p:cNvGrpSpPr/>
          <p:nvPr/>
        </p:nvGrpSpPr>
        <p:grpSpPr>
          <a:xfrm>
            <a:off x="0" y="206"/>
            <a:ext cx="9143950" cy="360281"/>
            <a:chOff x="0" y="275"/>
            <a:chExt cx="9143950" cy="480375"/>
          </a:xfrm>
        </p:grpSpPr>
        <p:sp>
          <p:nvSpPr>
            <p:cNvPr id="48" name="Google Shape;48;p5"/>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49" name="Google Shape;49;p5"/>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50" name="Google Shape;50;p5"/>
          <p:cNvSpPr txBox="1"/>
          <p:nvPr/>
        </p:nvSpPr>
        <p:spPr>
          <a:xfrm>
            <a:off x="60525" y="25950"/>
            <a:ext cx="9165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
        <p:nvSpPr>
          <p:cNvPr id="51" name="Google Shape;51;p5"/>
          <p:cNvSpPr txBox="1"/>
          <p:nvPr>
            <p:ph idx="1" type="body"/>
          </p:nvPr>
        </p:nvSpPr>
        <p:spPr>
          <a:xfrm>
            <a:off x="628650" y="1148044"/>
            <a:ext cx="7886700" cy="373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p:cSld name="Título - Ejercicios">
    <p:spTree>
      <p:nvGrpSpPr>
        <p:cNvPr id="52" name="Shape 52"/>
        <p:cNvGrpSpPr/>
        <p:nvPr/>
      </p:nvGrpSpPr>
      <p:grpSpPr>
        <a:xfrm>
          <a:off x="0" y="0"/>
          <a:ext cx="0" cy="0"/>
          <a:chOff x="0" y="0"/>
          <a:chExt cx="0" cy="0"/>
        </a:xfrm>
      </p:grpSpPr>
      <p:sp>
        <p:nvSpPr>
          <p:cNvPr id="53" name="Google Shape;53;p6"/>
          <p:cNvSpPr/>
          <p:nvPr/>
        </p:nvSpPr>
        <p:spPr>
          <a:xfrm flipH="1" rot="10800000">
            <a:off x="1525" y="506"/>
            <a:ext cx="2220900" cy="17259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54" name="Google Shape;54;p6"/>
          <p:cNvGrpSpPr/>
          <p:nvPr/>
        </p:nvGrpSpPr>
        <p:grpSpPr>
          <a:xfrm>
            <a:off x="-1300" y="39"/>
            <a:ext cx="9146775" cy="5143447"/>
            <a:chOff x="-1300" y="52"/>
            <a:chExt cx="9146775" cy="6857929"/>
          </a:xfrm>
        </p:grpSpPr>
        <p:sp>
          <p:nvSpPr>
            <p:cNvPr id="55" name="Google Shape;55;p6"/>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56" name="Google Shape;56;p6"/>
            <p:cNvGrpSpPr/>
            <p:nvPr/>
          </p:nvGrpSpPr>
          <p:grpSpPr>
            <a:xfrm rot="10800000">
              <a:off x="-1300" y="4051474"/>
              <a:ext cx="9143950" cy="2806507"/>
              <a:chOff x="0" y="275"/>
              <a:chExt cx="9143950" cy="381817"/>
            </a:xfrm>
          </p:grpSpPr>
          <p:sp>
            <p:nvSpPr>
              <p:cNvPr id="57" name="Google Shape;57;p6"/>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58" name="Google Shape;58;p6"/>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59" name="Google Shape;59;p6"/>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0" name="Google Shape;60;p6"/>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Clr>
                <a:schemeClr val="dk1"/>
              </a:buClr>
              <a:buSzPts val="1100"/>
              <a:buFont typeface="Arial"/>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61" name="Google Shape;61;p6"/>
          <p:cNvSpPr txBox="1"/>
          <p:nvPr>
            <p:ph type="ctrTitle"/>
          </p:nvPr>
        </p:nvSpPr>
        <p:spPr>
          <a:xfrm>
            <a:off x="92375" y="0"/>
            <a:ext cx="89622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Ejercicios">
  <p:cSld name="Filmina - Ejercicios">
    <p:spTree>
      <p:nvGrpSpPr>
        <p:cNvPr id="62" name="Shape 62"/>
        <p:cNvGrpSpPr/>
        <p:nvPr/>
      </p:nvGrpSpPr>
      <p:grpSpPr>
        <a:xfrm>
          <a:off x="0" y="0"/>
          <a:ext cx="0" cy="0"/>
          <a:chOff x="0" y="0"/>
          <a:chExt cx="0" cy="0"/>
        </a:xfrm>
      </p:grpSpPr>
      <p:sp>
        <p:nvSpPr>
          <p:cNvPr id="63" name="Google Shape;63;p7"/>
          <p:cNvSpPr/>
          <p:nvPr/>
        </p:nvSpPr>
        <p:spPr>
          <a:xfrm>
            <a:off x="-25" y="5066212"/>
            <a:ext cx="9144000" cy="1095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64" name="Google Shape;64;p7"/>
          <p:cNvSpPr/>
          <p:nvPr/>
        </p:nvSpPr>
        <p:spPr>
          <a:xfrm flipH="1">
            <a:off x="8440500" y="4961325"/>
            <a:ext cx="703500" cy="2145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65" name="Google Shape;65;p7"/>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Clr>
                <a:srgbClr val="000000"/>
              </a:buClr>
              <a:buFont typeface="Arial"/>
              <a:buNone/>
              <a:defRPr sz="1200">
                <a:solidFill>
                  <a:schemeClr val="lt1"/>
                </a:solidFill>
                <a:latin typeface="Arial"/>
                <a:ea typeface="Arial"/>
                <a:cs typeface="Arial"/>
                <a:sym typeface="Arial"/>
              </a:defRPr>
            </a:lvl1pPr>
            <a:lvl2pPr indent="0" lvl="1" marL="0" rtl="0" algn="r">
              <a:spcBef>
                <a:spcPts val="0"/>
              </a:spcBef>
              <a:buClr>
                <a:srgbClr val="000000"/>
              </a:buClr>
              <a:buFont typeface="Arial"/>
              <a:buNone/>
              <a:defRPr sz="1200">
                <a:solidFill>
                  <a:schemeClr val="lt1"/>
                </a:solidFill>
                <a:latin typeface="Arial"/>
                <a:ea typeface="Arial"/>
                <a:cs typeface="Arial"/>
                <a:sym typeface="Arial"/>
              </a:defRPr>
            </a:lvl2pPr>
            <a:lvl3pPr indent="0" lvl="2" marL="0" rtl="0" algn="r">
              <a:spcBef>
                <a:spcPts val="0"/>
              </a:spcBef>
              <a:buClr>
                <a:srgbClr val="000000"/>
              </a:buClr>
              <a:buFont typeface="Arial"/>
              <a:buNone/>
              <a:defRPr sz="1200">
                <a:solidFill>
                  <a:schemeClr val="lt1"/>
                </a:solidFill>
                <a:latin typeface="Arial"/>
                <a:ea typeface="Arial"/>
                <a:cs typeface="Arial"/>
                <a:sym typeface="Arial"/>
              </a:defRPr>
            </a:lvl3pPr>
            <a:lvl4pPr indent="0" lvl="3" marL="0" rtl="0" algn="r">
              <a:spcBef>
                <a:spcPts val="0"/>
              </a:spcBef>
              <a:buClr>
                <a:srgbClr val="000000"/>
              </a:buClr>
              <a:buFont typeface="Arial"/>
              <a:buNone/>
              <a:defRPr sz="1200">
                <a:solidFill>
                  <a:schemeClr val="lt1"/>
                </a:solidFill>
                <a:latin typeface="Arial"/>
                <a:ea typeface="Arial"/>
                <a:cs typeface="Arial"/>
                <a:sym typeface="Arial"/>
              </a:defRPr>
            </a:lvl4pPr>
            <a:lvl5pPr indent="0" lvl="4" marL="0" rtl="0" algn="r">
              <a:spcBef>
                <a:spcPts val="0"/>
              </a:spcBef>
              <a:buClr>
                <a:srgbClr val="000000"/>
              </a:buClr>
              <a:buFont typeface="Arial"/>
              <a:buNone/>
              <a:defRPr sz="1200">
                <a:solidFill>
                  <a:schemeClr val="lt1"/>
                </a:solidFill>
                <a:latin typeface="Arial"/>
                <a:ea typeface="Arial"/>
                <a:cs typeface="Arial"/>
                <a:sym typeface="Arial"/>
              </a:defRPr>
            </a:lvl5pPr>
            <a:lvl6pPr indent="0" lvl="5" marL="0" rtl="0" algn="r">
              <a:spcBef>
                <a:spcPts val="0"/>
              </a:spcBef>
              <a:buClr>
                <a:srgbClr val="000000"/>
              </a:buClr>
              <a:buFont typeface="Arial"/>
              <a:buNone/>
              <a:defRPr sz="1200">
                <a:solidFill>
                  <a:schemeClr val="lt1"/>
                </a:solidFill>
                <a:latin typeface="Arial"/>
                <a:ea typeface="Arial"/>
                <a:cs typeface="Arial"/>
                <a:sym typeface="Arial"/>
              </a:defRPr>
            </a:lvl6pPr>
            <a:lvl7pPr indent="0" lvl="6" marL="0" rtl="0" algn="r">
              <a:spcBef>
                <a:spcPts val="0"/>
              </a:spcBef>
              <a:buClr>
                <a:srgbClr val="000000"/>
              </a:buClr>
              <a:buFont typeface="Arial"/>
              <a:buNone/>
              <a:defRPr sz="1200">
                <a:solidFill>
                  <a:schemeClr val="lt1"/>
                </a:solidFill>
                <a:latin typeface="Arial"/>
                <a:ea typeface="Arial"/>
                <a:cs typeface="Arial"/>
                <a:sym typeface="Arial"/>
              </a:defRPr>
            </a:lvl7pPr>
            <a:lvl8pPr indent="0" lvl="7" marL="0" rtl="0" algn="r">
              <a:spcBef>
                <a:spcPts val="0"/>
              </a:spcBef>
              <a:buClr>
                <a:srgbClr val="000000"/>
              </a:buClr>
              <a:buFont typeface="Arial"/>
              <a:buNone/>
              <a:defRPr sz="1200">
                <a:solidFill>
                  <a:schemeClr val="lt1"/>
                </a:solidFill>
                <a:latin typeface="Arial"/>
                <a:ea typeface="Arial"/>
                <a:cs typeface="Arial"/>
                <a:sym typeface="Arial"/>
              </a:defRPr>
            </a:lvl8pPr>
            <a:lvl9pPr indent="0" lvl="8" marL="0" rtl="0" algn="r">
              <a:spcBef>
                <a:spcPts val="0"/>
              </a:spcBef>
              <a:buClr>
                <a:srgbClr val="000000"/>
              </a:buClr>
              <a:buFont typeface="Arial"/>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7"/>
          <p:cNvSpPr txBox="1"/>
          <p:nvPr>
            <p:ph type="title"/>
          </p:nvPr>
        </p:nvSpPr>
        <p:spPr>
          <a:xfrm>
            <a:off x="628663" y="206775"/>
            <a:ext cx="7886700" cy="915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7" name="Google Shape;67;p7"/>
          <p:cNvGrpSpPr/>
          <p:nvPr/>
        </p:nvGrpSpPr>
        <p:grpSpPr>
          <a:xfrm>
            <a:off x="0" y="206"/>
            <a:ext cx="9143950" cy="360281"/>
            <a:chOff x="0" y="275"/>
            <a:chExt cx="9143950" cy="480375"/>
          </a:xfrm>
        </p:grpSpPr>
        <p:sp>
          <p:nvSpPr>
            <p:cNvPr id="68" name="Google Shape;68;p7"/>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1" sz="1200">
                <a:solidFill>
                  <a:srgbClr val="FFFFFF"/>
                </a:solidFill>
              </a:endParaRPr>
            </a:p>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69" name="Google Shape;69;p7"/>
            <p:cNvSpPr/>
            <p:nvPr/>
          </p:nvSpPr>
          <p:spPr>
            <a:xfrm flipH="1" rot="10800000">
              <a:off x="0" y="350"/>
              <a:ext cx="1098000" cy="480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70" name="Google Shape;70;p7"/>
          <p:cNvSpPr txBox="1"/>
          <p:nvPr/>
        </p:nvSpPr>
        <p:spPr>
          <a:xfrm>
            <a:off x="60525" y="25950"/>
            <a:ext cx="9165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
        <p:nvSpPr>
          <p:cNvPr id="71" name="Google Shape;71;p7"/>
          <p:cNvSpPr txBox="1"/>
          <p:nvPr>
            <p:ph idx="1" type="body"/>
          </p:nvPr>
        </p:nvSpPr>
        <p:spPr>
          <a:xfrm>
            <a:off x="628650" y="1148044"/>
            <a:ext cx="7886700" cy="373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solución">
  <p:cSld name="Título - Resolución">
    <p:spTree>
      <p:nvGrpSpPr>
        <p:cNvPr id="72" name="Shape 72"/>
        <p:cNvGrpSpPr/>
        <p:nvPr/>
      </p:nvGrpSpPr>
      <p:grpSpPr>
        <a:xfrm>
          <a:off x="0" y="0"/>
          <a:ext cx="0" cy="0"/>
          <a:chOff x="0" y="0"/>
          <a:chExt cx="0" cy="0"/>
        </a:xfrm>
      </p:grpSpPr>
      <p:sp>
        <p:nvSpPr>
          <p:cNvPr id="73" name="Google Shape;73;p8"/>
          <p:cNvSpPr/>
          <p:nvPr/>
        </p:nvSpPr>
        <p:spPr>
          <a:xfrm flipH="1" rot="10800000">
            <a:off x="1525" y="506"/>
            <a:ext cx="2220900" cy="17259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74" name="Google Shape;74;p8"/>
          <p:cNvGrpSpPr/>
          <p:nvPr/>
        </p:nvGrpSpPr>
        <p:grpSpPr>
          <a:xfrm>
            <a:off x="-1300" y="39"/>
            <a:ext cx="9146775" cy="5143447"/>
            <a:chOff x="-1300" y="52"/>
            <a:chExt cx="9146775" cy="6857929"/>
          </a:xfrm>
        </p:grpSpPr>
        <p:sp>
          <p:nvSpPr>
            <p:cNvPr id="75" name="Google Shape;75;p8"/>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76" name="Google Shape;76;p8"/>
            <p:cNvGrpSpPr/>
            <p:nvPr/>
          </p:nvGrpSpPr>
          <p:grpSpPr>
            <a:xfrm rot="10800000">
              <a:off x="-1300" y="4051474"/>
              <a:ext cx="9143950" cy="2806507"/>
              <a:chOff x="0" y="275"/>
              <a:chExt cx="9143950" cy="381817"/>
            </a:xfrm>
          </p:grpSpPr>
          <p:sp>
            <p:nvSpPr>
              <p:cNvPr id="77" name="Google Shape;77;p8"/>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78" name="Google Shape;78;p8"/>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79" name="Google Shape;79;p8"/>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80" name="Google Shape;80;p8"/>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81" name="Google Shape;81;p8"/>
          <p:cNvSpPr txBox="1"/>
          <p:nvPr>
            <p:ph type="ctrTitle"/>
          </p:nvPr>
        </p:nvSpPr>
        <p:spPr>
          <a:xfrm>
            <a:off x="92375" y="0"/>
            <a:ext cx="89622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Resolución">
  <p:cSld name="Filmina - Resolución">
    <p:spTree>
      <p:nvGrpSpPr>
        <p:cNvPr id="82" name="Shape 82"/>
        <p:cNvGrpSpPr/>
        <p:nvPr/>
      </p:nvGrpSpPr>
      <p:grpSpPr>
        <a:xfrm>
          <a:off x="0" y="0"/>
          <a:ext cx="0" cy="0"/>
          <a:chOff x="0" y="0"/>
          <a:chExt cx="0" cy="0"/>
        </a:xfrm>
      </p:grpSpPr>
      <p:sp>
        <p:nvSpPr>
          <p:cNvPr id="83" name="Google Shape;83;p9"/>
          <p:cNvSpPr txBox="1"/>
          <p:nvPr>
            <p:ph type="title"/>
          </p:nvPr>
        </p:nvSpPr>
        <p:spPr>
          <a:xfrm>
            <a:off x="628663" y="206775"/>
            <a:ext cx="7886700" cy="915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4" name="Google Shape;84;p9"/>
          <p:cNvGrpSpPr/>
          <p:nvPr/>
        </p:nvGrpSpPr>
        <p:grpSpPr>
          <a:xfrm>
            <a:off x="0" y="206"/>
            <a:ext cx="9143950" cy="360281"/>
            <a:chOff x="0" y="275"/>
            <a:chExt cx="9143950" cy="480375"/>
          </a:xfrm>
        </p:grpSpPr>
        <p:sp>
          <p:nvSpPr>
            <p:cNvPr id="85" name="Google Shape;85;p9"/>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86" name="Google Shape;86;p9"/>
            <p:cNvSpPr/>
            <p:nvPr/>
          </p:nvSpPr>
          <p:spPr>
            <a:xfrm flipH="1" rot="10800000">
              <a:off x="0" y="350"/>
              <a:ext cx="1098000" cy="480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87" name="Google Shape;87;p9"/>
          <p:cNvSpPr txBox="1"/>
          <p:nvPr/>
        </p:nvSpPr>
        <p:spPr>
          <a:xfrm>
            <a:off x="60525" y="25950"/>
            <a:ext cx="9165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rPr>
              <a:t>CFS</a:t>
            </a:r>
            <a:endParaRPr b="1" sz="2400">
              <a:solidFill>
                <a:srgbClr val="FFFFFF"/>
              </a:solidFill>
            </a:endParaRPr>
          </a:p>
        </p:txBody>
      </p:sp>
      <p:sp>
        <p:nvSpPr>
          <p:cNvPr id="88" name="Google Shape;88;p9"/>
          <p:cNvSpPr/>
          <p:nvPr/>
        </p:nvSpPr>
        <p:spPr>
          <a:xfrm>
            <a:off x="-25" y="5066212"/>
            <a:ext cx="9144000" cy="1095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89" name="Google Shape;89;p9"/>
          <p:cNvSpPr/>
          <p:nvPr/>
        </p:nvSpPr>
        <p:spPr>
          <a:xfrm flipH="1">
            <a:off x="8440500" y="4961325"/>
            <a:ext cx="703500" cy="2145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90" name="Google Shape;90;p9"/>
          <p:cNvSpPr txBox="1"/>
          <p:nvPr>
            <p:ph idx="12" type="sldNum"/>
          </p:nvPr>
        </p:nvSpPr>
        <p:spPr>
          <a:xfrm>
            <a:off x="8515375" y="4931569"/>
            <a:ext cx="6288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9"/>
          <p:cNvSpPr txBox="1"/>
          <p:nvPr>
            <p:ph idx="1" type="body"/>
          </p:nvPr>
        </p:nvSpPr>
        <p:spPr>
          <a:xfrm>
            <a:off x="628650" y="1148044"/>
            <a:ext cx="7886700" cy="373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paso">
  <p:cSld name="Título - Repaso">
    <p:spTree>
      <p:nvGrpSpPr>
        <p:cNvPr id="92" name="Shape 92"/>
        <p:cNvGrpSpPr/>
        <p:nvPr/>
      </p:nvGrpSpPr>
      <p:grpSpPr>
        <a:xfrm>
          <a:off x="0" y="0"/>
          <a:ext cx="0" cy="0"/>
          <a:chOff x="0" y="0"/>
          <a:chExt cx="0" cy="0"/>
        </a:xfrm>
      </p:grpSpPr>
      <p:sp>
        <p:nvSpPr>
          <p:cNvPr id="93" name="Google Shape;93;p10"/>
          <p:cNvSpPr txBox="1"/>
          <p:nvPr/>
        </p:nvSpPr>
        <p:spPr>
          <a:xfrm>
            <a:off x="4650375" y="836025"/>
            <a:ext cx="4319400" cy="15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CFP</a:t>
            </a:r>
            <a:endParaRPr b="1" sz="4800">
              <a:solidFill>
                <a:srgbClr val="FFFFFF"/>
              </a:solidFill>
            </a:endParaRPr>
          </a:p>
          <a:p>
            <a:pPr indent="0" lvl="0" marL="0" rtl="0" algn="l">
              <a:spcBef>
                <a:spcPts val="0"/>
              </a:spcBef>
              <a:spcAft>
                <a:spcPts val="0"/>
              </a:spcAft>
              <a:buNone/>
            </a:pPr>
            <a:r>
              <a:rPr b="1" lang="en" sz="3600">
                <a:solidFill>
                  <a:srgbClr val="FFFFFF"/>
                </a:solidFill>
              </a:rPr>
              <a:t>Programador </a:t>
            </a:r>
            <a:endParaRPr b="1" sz="3600">
              <a:solidFill>
                <a:srgbClr val="FFFFFF"/>
              </a:solidFill>
            </a:endParaRPr>
          </a:p>
          <a:p>
            <a:pPr indent="0" lvl="0" marL="0" rtl="0" algn="l">
              <a:spcBef>
                <a:spcPts val="0"/>
              </a:spcBef>
              <a:spcAft>
                <a:spcPts val="0"/>
              </a:spcAft>
              <a:buNone/>
            </a:pPr>
            <a:r>
              <a:rPr b="1" lang="en" sz="3600">
                <a:solidFill>
                  <a:srgbClr val="FFFFFF"/>
                </a:solidFill>
              </a:rPr>
              <a:t>full-stack</a:t>
            </a:r>
            <a:endParaRPr b="1" sz="3600">
              <a:solidFill>
                <a:srgbClr val="FFFFFF"/>
              </a:solidFill>
            </a:endParaRPr>
          </a:p>
        </p:txBody>
      </p:sp>
      <p:sp>
        <p:nvSpPr>
          <p:cNvPr id="94" name="Google Shape;94;p10"/>
          <p:cNvSpPr/>
          <p:nvPr/>
        </p:nvSpPr>
        <p:spPr>
          <a:xfrm>
            <a:off x="-2825" y="0"/>
            <a:ext cx="9147000" cy="5523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grpSp>
        <p:nvGrpSpPr>
          <p:cNvPr id="95" name="Google Shape;95;p10"/>
          <p:cNvGrpSpPr/>
          <p:nvPr/>
        </p:nvGrpSpPr>
        <p:grpSpPr>
          <a:xfrm>
            <a:off x="-1300" y="39"/>
            <a:ext cx="9146775" cy="5143447"/>
            <a:chOff x="-1300" y="52"/>
            <a:chExt cx="9146775" cy="6857929"/>
          </a:xfrm>
        </p:grpSpPr>
        <p:sp>
          <p:nvSpPr>
            <p:cNvPr id="96" name="Google Shape;96;p10"/>
            <p:cNvSpPr/>
            <p:nvPr/>
          </p:nvSpPr>
          <p:spPr>
            <a:xfrm>
              <a:off x="1028075" y="52"/>
              <a:ext cx="8117400" cy="12474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97" name="Google Shape;97;p10"/>
            <p:cNvSpPr/>
            <p:nvPr/>
          </p:nvSpPr>
          <p:spPr>
            <a:xfrm flipH="1" rot="10800000">
              <a:off x="1525" y="575"/>
              <a:ext cx="2220900" cy="2301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98" name="Google Shape;98;p10"/>
            <p:cNvGrpSpPr/>
            <p:nvPr/>
          </p:nvGrpSpPr>
          <p:grpSpPr>
            <a:xfrm rot="10800000">
              <a:off x="-1300" y="4051474"/>
              <a:ext cx="9143950" cy="2806507"/>
              <a:chOff x="0" y="275"/>
              <a:chExt cx="9143950" cy="381817"/>
            </a:xfrm>
          </p:grpSpPr>
          <p:sp>
            <p:nvSpPr>
              <p:cNvPr id="99" name="Google Shape;99;p10"/>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00" name="Google Shape;100;p10"/>
              <p:cNvSpPr/>
              <p:nvPr/>
            </p:nvSpPr>
            <p:spPr>
              <a:xfrm flipH="1" rot="10800000">
                <a:off x="0" y="492"/>
                <a:ext cx="2348100" cy="3816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101" name="Google Shape;101;p10"/>
          <p:cNvSpPr txBox="1"/>
          <p:nvPr>
            <p:ph idx="1" type="subTitle"/>
          </p:nvPr>
        </p:nvSpPr>
        <p:spPr>
          <a:xfrm>
            <a:off x="0" y="4062086"/>
            <a:ext cx="9147000" cy="41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02" name="Google Shape;102;p10"/>
          <p:cNvSpPr txBox="1"/>
          <p:nvPr/>
        </p:nvSpPr>
        <p:spPr>
          <a:xfrm>
            <a:off x="1986150" y="1498256"/>
            <a:ext cx="4984200" cy="159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 sz="6000">
                <a:solidFill>
                  <a:schemeClr val="accent5"/>
                </a:solidFill>
              </a:rPr>
              <a:t>full-stack</a:t>
            </a:r>
            <a:endParaRPr b="1" sz="6000">
              <a:solidFill>
                <a:schemeClr val="accent5"/>
              </a:solidFill>
            </a:endParaRPr>
          </a:p>
        </p:txBody>
      </p:sp>
      <p:sp>
        <p:nvSpPr>
          <p:cNvPr id="103" name="Google Shape;103;p10"/>
          <p:cNvSpPr txBox="1"/>
          <p:nvPr>
            <p:ph type="ctrTitle"/>
          </p:nvPr>
        </p:nvSpPr>
        <p:spPr>
          <a:xfrm>
            <a:off x="92375" y="0"/>
            <a:ext cx="8962200" cy="6054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flipH="1">
            <a:off x="8440500" y="4961325"/>
            <a:ext cx="703500" cy="2145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sp>
        <p:nvSpPr>
          <p:cNvPr id="7" name="Google Shape;7;p1"/>
          <p:cNvSpPr txBox="1"/>
          <p:nvPr>
            <p:ph type="title"/>
          </p:nvPr>
        </p:nvSpPr>
        <p:spPr>
          <a:xfrm>
            <a:off x="628638" y="134550"/>
            <a:ext cx="7886700" cy="982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 name="Google Shape;8;p1"/>
          <p:cNvSpPr txBox="1"/>
          <p:nvPr>
            <p:ph idx="1" type="body"/>
          </p:nvPr>
        </p:nvSpPr>
        <p:spPr>
          <a:xfrm>
            <a:off x="628650" y="1022045"/>
            <a:ext cx="7886700" cy="3861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logos 111MIL-01.JPG" id="9" name="Google Shape;9;p1"/>
          <p:cNvPicPr preferRelativeResize="0"/>
          <p:nvPr/>
        </p:nvPicPr>
        <p:blipFill rotWithShape="1">
          <a:blip r:embed="rId1">
            <a:alphaModFix/>
          </a:blip>
          <a:srcRect b="0" l="86163" r="0" t="0"/>
          <a:stretch/>
        </p:blipFill>
        <p:spPr>
          <a:xfrm>
            <a:off x="0" y="5065668"/>
            <a:ext cx="9143974" cy="110081"/>
          </a:xfrm>
          <a:prstGeom prst="rect">
            <a:avLst/>
          </a:prstGeom>
          <a:noFill/>
          <a:ln>
            <a:noFill/>
          </a:ln>
        </p:spPr>
      </p:pic>
      <p:sp>
        <p:nvSpPr>
          <p:cNvPr id="10" name="Google Shape;10;p1"/>
          <p:cNvSpPr txBox="1"/>
          <p:nvPr>
            <p:ph idx="12" type="sldNum"/>
          </p:nvPr>
        </p:nvSpPr>
        <p:spPr>
          <a:xfrm>
            <a:off x="8587620" y="4931569"/>
            <a:ext cx="556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11" name="Google Shape;11;p1"/>
          <p:cNvGrpSpPr/>
          <p:nvPr/>
        </p:nvGrpSpPr>
        <p:grpSpPr>
          <a:xfrm>
            <a:off x="0" y="206"/>
            <a:ext cx="9143950" cy="360281"/>
            <a:chOff x="0" y="275"/>
            <a:chExt cx="9143950" cy="480375"/>
          </a:xfrm>
        </p:grpSpPr>
        <p:sp>
          <p:nvSpPr>
            <p:cNvPr id="12" name="Google Shape;12;p1"/>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3" name="Google Shape;13;p1"/>
            <p:cNvSpPr/>
            <p:nvPr/>
          </p:nvSpPr>
          <p:spPr>
            <a:xfrm flipH="1" rot="10800000">
              <a:off x="0" y="350"/>
              <a:ext cx="1098000" cy="480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academiaweb.ca/modelos-de-ciclo-de-vida-del-software" TargetMode="External"/><Relationship Id="rId4" Type="http://schemas.openxmlformats.org/officeDocument/2006/relationships/hyperlink" Target="https://academiaweb.ca/ciclo-de-vida-del-software" TargetMode="External"/><Relationship Id="rId5"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trello.com/es" TargetMode="External"/><Relationship Id="rId4" Type="http://schemas.openxmlformats.org/officeDocument/2006/relationships/hyperlink" Target="https://monday.com/lang/es/" TargetMode="External"/><Relationship Id="rId5" Type="http://schemas.openxmlformats.org/officeDocument/2006/relationships/image" Target="../media/image2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8.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ctrTitle"/>
          </p:nvPr>
        </p:nvSpPr>
        <p:spPr>
          <a:xfrm>
            <a:off x="92400" y="34800"/>
            <a:ext cx="8962200" cy="704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FIP</a:t>
            </a:r>
            <a:endParaRPr/>
          </a:p>
        </p:txBody>
      </p:sp>
      <p:sp>
        <p:nvSpPr>
          <p:cNvPr id="251" name="Google Shape;251;p29"/>
          <p:cNvSpPr txBox="1"/>
          <p:nvPr>
            <p:ph idx="1" type="subTitle"/>
          </p:nvPr>
        </p:nvSpPr>
        <p:spPr>
          <a:xfrm>
            <a:off x="0" y="4062086"/>
            <a:ext cx="9147000" cy="4128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
              <a:t>Ciclos de vida de un proyecto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nvSpPr>
        <p:spPr>
          <a:xfrm>
            <a:off x="628663" y="206775"/>
            <a:ext cx="7886700" cy="9153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4000">
                <a:solidFill>
                  <a:srgbClr val="0195D6"/>
                </a:solidFill>
              </a:rPr>
              <a:t>¿Qué es una metodología?</a:t>
            </a:r>
            <a:endParaRPr sz="4000">
              <a:solidFill>
                <a:srgbClr val="0195D6"/>
              </a:solidFill>
            </a:endParaRPr>
          </a:p>
        </p:txBody>
      </p:sp>
      <p:sp>
        <p:nvSpPr>
          <p:cNvPr id="311" name="Google Shape;311;p38"/>
          <p:cNvSpPr txBox="1"/>
          <p:nvPr/>
        </p:nvSpPr>
        <p:spPr>
          <a:xfrm>
            <a:off x="150550" y="1020900"/>
            <a:ext cx="4335600" cy="358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44444"/>
                </a:solidFill>
              </a:rPr>
              <a:t>Es una versión amplia y detallada de un ciclo de vida del desarrollo de sistemas que incluye:</a:t>
            </a:r>
            <a:endParaRPr sz="1700">
              <a:solidFill>
                <a:srgbClr val="444444"/>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1.</a:t>
            </a:r>
            <a:r>
              <a:rPr lang="en" sz="1700"/>
              <a:t> </a:t>
            </a:r>
            <a:r>
              <a:rPr lang="en" sz="1700">
                <a:solidFill>
                  <a:srgbClr val="444444"/>
                </a:solidFill>
              </a:rPr>
              <a:t>Tareas paso a paso por cada fase.</a:t>
            </a:r>
            <a:endParaRPr sz="1700">
              <a:solidFill>
                <a:srgbClr val="444444"/>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2. </a:t>
            </a:r>
            <a:r>
              <a:rPr lang="en" sz="1700">
                <a:solidFill>
                  <a:srgbClr val="666666"/>
                </a:solidFill>
              </a:rPr>
              <a:t>Funciones individuales, y en grupo desempeñadas en cada tarea.</a:t>
            </a:r>
            <a:endParaRPr sz="1700">
              <a:solidFill>
                <a:srgbClr val="666666"/>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3.</a:t>
            </a:r>
            <a:r>
              <a:rPr lang="en" sz="1700">
                <a:solidFill>
                  <a:srgbClr val="444444"/>
                </a:solidFill>
              </a:rPr>
              <a:t> Productos resultantes y normas de calidad para cada tarea.</a:t>
            </a:r>
            <a:endParaRPr sz="1700">
              <a:solidFill>
                <a:srgbClr val="444444"/>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4.</a:t>
            </a:r>
            <a:r>
              <a:rPr lang="en" sz="1700"/>
              <a:t> </a:t>
            </a:r>
            <a:r>
              <a:rPr lang="en" sz="1700">
                <a:solidFill>
                  <a:srgbClr val="444444"/>
                </a:solidFill>
              </a:rPr>
              <a:t>Técnicas de desarrollo.</a:t>
            </a:r>
            <a:endParaRPr sz="2000">
              <a:solidFill>
                <a:srgbClr val="444444"/>
              </a:solidFill>
              <a:latin typeface="Merriweather"/>
              <a:ea typeface="Merriweather"/>
              <a:cs typeface="Merriweather"/>
              <a:sym typeface="Merriweather"/>
            </a:endParaRPr>
          </a:p>
        </p:txBody>
      </p:sp>
      <p:pic>
        <p:nvPicPr>
          <p:cNvPr id="312" name="Google Shape;312;p38"/>
          <p:cNvPicPr preferRelativeResize="0"/>
          <p:nvPr/>
        </p:nvPicPr>
        <p:blipFill>
          <a:blip r:embed="rId3">
            <a:alphaModFix/>
          </a:blip>
          <a:stretch>
            <a:fillRect/>
          </a:stretch>
        </p:blipFill>
        <p:spPr>
          <a:xfrm>
            <a:off x="4572000" y="1488125"/>
            <a:ext cx="4419725" cy="2784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nvSpPr>
        <p:spPr>
          <a:xfrm>
            <a:off x="0" y="206775"/>
            <a:ext cx="9144000" cy="915300"/>
          </a:xfrm>
          <a:prstGeom prst="rect">
            <a:avLst/>
          </a:prstGeom>
          <a:noFill/>
          <a:ln>
            <a:noFill/>
          </a:ln>
        </p:spPr>
        <p:txBody>
          <a:bodyPr anchorCtr="0" anchor="ctr" bIns="45700" lIns="91425" spcFirstLastPara="1" rIns="91425" wrap="square" tIns="45700">
            <a:normAutofit fontScale="92500"/>
          </a:bodyPr>
          <a:lstStyle/>
          <a:p>
            <a:pPr indent="0" lvl="0" marL="0" rtl="0" algn="ctr">
              <a:lnSpc>
                <a:spcPct val="90000"/>
              </a:lnSpc>
              <a:spcBef>
                <a:spcPts val="0"/>
              </a:spcBef>
              <a:spcAft>
                <a:spcPts val="0"/>
              </a:spcAft>
              <a:buNone/>
            </a:pPr>
            <a:r>
              <a:rPr lang="en" sz="4000">
                <a:solidFill>
                  <a:srgbClr val="0195D6"/>
                </a:solidFill>
              </a:rPr>
              <a:t>¿Porqué necesitamos una metodología?</a:t>
            </a:r>
            <a:endParaRPr sz="4000">
              <a:solidFill>
                <a:srgbClr val="0195D6"/>
              </a:solidFill>
            </a:endParaRPr>
          </a:p>
        </p:txBody>
      </p:sp>
      <p:pic>
        <p:nvPicPr>
          <p:cNvPr id="318" name="Google Shape;318;p39"/>
          <p:cNvPicPr preferRelativeResize="0"/>
          <p:nvPr/>
        </p:nvPicPr>
        <p:blipFill>
          <a:blip r:embed="rId3">
            <a:alphaModFix/>
          </a:blip>
          <a:stretch>
            <a:fillRect/>
          </a:stretch>
        </p:blipFill>
        <p:spPr>
          <a:xfrm>
            <a:off x="1511450" y="1071850"/>
            <a:ext cx="6121101" cy="3716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0"/>
          <p:cNvSpPr txBox="1"/>
          <p:nvPr/>
        </p:nvSpPr>
        <p:spPr>
          <a:xfrm>
            <a:off x="43725" y="171525"/>
            <a:ext cx="9053700" cy="915300"/>
          </a:xfrm>
          <a:prstGeom prst="rect">
            <a:avLst/>
          </a:prstGeom>
          <a:noFill/>
          <a:ln>
            <a:noFill/>
          </a:ln>
        </p:spPr>
        <p:txBody>
          <a:bodyPr anchorCtr="0" anchor="ctr" bIns="45700" lIns="91425" spcFirstLastPara="1" rIns="91425" wrap="square" tIns="45700">
            <a:normAutofit fontScale="92500"/>
          </a:bodyPr>
          <a:lstStyle/>
          <a:p>
            <a:pPr indent="0" lvl="0" marL="0" rtl="0" algn="ctr">
              <a:lnSpc>
                <a:spcPct val="90000"/>
              </a:lnSpc>
              <a:spcBef>
                <a:spcPts val="0"/>
              </a:spcBef>
              <a:spcAft>
                <a:spcPts val="0"/>
              </a:spcAft>
              <a:buNone/>
            </a:pPr>
            <a:r>
              <a:rPr lang="en" sz="4000">
                <a:solidFill>
                  <a:srgbClr val="0195D6"/>
                </a:solidFill>
              </a:rPr>
              <a:t>¿Porqué necesitamos una metodología?</a:t>
            </a:r>
            <a:endParaRPr sz="4000">
              <a:solidFill>
                <a:srgbClr val="0195D6"/>
              </a:solidFill>
            </a:endParaRPr>
          </a:p>
        </p:txBody>
      </p:sp>
      <p:sp>
        <p:nvSpPr>
          <p:cNvPr id="324" name="Google Shape;324;p40"/>
          <p:cNvSpPr txBox="1"/>
          <p:nvPr/>
        </p:nvSpPr>
        <p:spPr>
          <a:xfrm>
            <a:off x="467600" y="3203000"/>
            <a:ext cx="8338800" cy="181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700">
                <a:solidFill>
                  <a:srgbClr val="434343"/>
                </a:solidFill>
              </a:rPr>
              <a:t>El desarrollo de software puede ser un sector especialmente complejo, sobre todo cuando se trata de grandes aplicativos y equipos de trabajo. Ponerse a desarrollar un producto sin una metodología clara desembocará en un proceso aún más complejo, que conducirá a problemas, retrasos, errores y, en definitiva, un mal resultado final.</a:t>
            </a:r>
            <a:endParaRPr sz="2000">
              <a:solidFill>
                <a:srgbClr val="434343"/>
              </a:solidFill>
              <a:highlight>
                <a:srgbClr val="FFFFFF"/>
              </a:highlight>
            </a:endParaRPr>
          </a:p>
        </p:txBody>
      </p:sp>
      <p:pic>
        <p:nvPicPr>
          <p:cNvPr id="325" name="Google Shape;325;p40"/>
          <p:cNvPicPr preferRelativeResize="0"/>
          <p:nvPr/>
        </p:nvPicPr>
        <p:blipFill>
          <a:blip r:embed="rId3">
            <a:alphaModFix/>
          </a:blip>
          <a:stretch>
            <a:fillRect/>
          </a:stretch>
        </p:blipFill>
        <p:spPr>
          <a:xfrm>
            <a:off x="1758225" y="960750"/>
            <a:ext cx="6128476" cy="205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nvSpPr>
        <p:spPr>
          <a:xfrm>
            <a:off x="3306525" y="1607400"/>
            <a:ext cx="5659500" cy="2801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34343"/>
                </a:solidFill>
              </a:rPr>
              <a:t>No existe una única manera para definir el ciclo de vida ideal de un proyecto. Algunas organizaciones establecen políticas que estandarizan todos los proyectos con un ciclo de vida único, mientras que otras permiten al equipo de dirección del proyecto elegir el ciclo de vida más apropiado para el proyecto. </a:t>
            </a:r>
            <a:endParaRPr sz="1700">
              <a:solidFill>
                <a:srgbClr val="434343"/>
              </a:solidFill>
            </a:endParaRPr>
          </a:p>
          <a:p>
            <a:pPr indent="0" lvl="0" marL="0" rtl="0" algn="l">
              <a:spcBef>
                <a:spcPts val="0"/>
              </a:spcBef>
              <a:spcAft>
                <a:spcPts val="0"/>
              </a:spcAft>
              <a:buClr>
                <a:srgbClr val="000000"/>
              </a:buClr>
              <a:buSzPts val="1100"/>
              <a:buFont typeface="Arial"/>
              <a:buNone/>
            </a:pPr>
            <a:r>
              <a:rPr lang="en" sz="1700">
                <a:solidFill>
                  <a:srgbClr val="434343"/>
                </a:solidFill>
              </a:rPr>
              <a:t>El trabajo con una metodología de desarrollo de software permite </a:t>
            </a:r>
            <a:r>
              <a:rPr b="1" lang="en" sz="1700">
                <a:solidFill>
                  <a:srgbClr val="434343"/>
                </a:solidFill>
              </a:rPr>
              <a:t>reducir el nivel de dificultad, organizar las tareas, agilizar el proceso y mejorar el resultado final de las aplicaciones a desarrollar.</a:t>
            </a:r>
            <a:endParaRPr b="1" sz="1700">
              <a:solidFill>
                <a:srgbClr val="434343"/>
              </a:solidFill>
              <a:highlight>
                <a:srgbClr val="FFFFFF"/>
              </a:highlight>
              <a:latin typeface="Merriweather"/>
              <a:ea typeface="Merriweather"/>
              <a:cs typeface="Merriweather"/>
              <a:sym typeface="Merriweather"/>
            </a:endParaRPr>
          </a:p>
        </p:txBody>
      </p:sp>
      <p:sp>
        <p:nvSpPr>
          <p:cNvPr id="331" name="Google Shape;331;p41"/>
          <p:cNvSpPr txBox="1"/>
          <p:nvPr/>
        </p:nvSpPr>
        <p:spPr>
          <a:xfrm>
            <a:off x="3306525" y="276825"/>
            <a:ext cx="260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rgbClr val="0195D6"/>
                </a:solidFill>
              </a:rPr>
              <a:t>Resumen</a:t>
            </a:r>
            <a:endParaRPr sz="4000">
              <a:solidFill>
                <a:srgbClr val="0195D6"/>
              </a:solidFill>
            </a:endParaRPr>
          </a:p>
        </p:txBody>
      </p:sp>
      <p:pic>
        <p:nvPicPr>
          <p:cNvPr id="332" name="Google Shape;332;p41"/>
          <p:cNvPicPr preferRelativeResize="0"/>
          <p:nvPr/>
        </p:nvPicPr>
        <p:blipFill>
          <a:blip r:embed="rId3">
            <a:alphaModFix/>
          </a:blip>
          <a:stretch>
            <a:fillRect/>
          </a:stretch>
        </p:blipFill>
        <p:spPr>
          <a:xfrm>
            <a:off x="152400" y="1442650"/>
            <a:ext cx="3001725" cy="18343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nvSpPr>
        <p:spPr>
          <a:xfrm>
            <a:off x="628663" y="206775"/>
            <a:ext cx="7886700" cy="9153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3700">
                <a:solidFill>
                  <a:srgbClr val="0195D6"/>
                </a:solidFill>
              </a:rPr>
              <a:t>Metodologías de desarrollo</a:t>
            </a:r>
            <a:endParaRPr sz="3700">
              <a:solidFill>
                <a:srgbClr val="0195D6"/>
              </a:solidFill>
            </a:endParaRPr>
          </a:p>
        </p:txBody>
      </p:sp>
      <p:sp>
        <p:nvSpPr>
          <p:cNvPr id="338" name="Google Shape;338;p42"/>
          <p:cNvSpPr txBox="1"/>
          <p:nvPr/>
        </p:nvSpPr>
        <p:spPr>
          <a:xfrm>
            <a:off x="4741125" y="1390650"/>
            <a:ext cx="4038600" cy="288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434343"/>
                </a:solidFill>
              </a:rPr>
              <a:t>Una metodología brinda al equipo de trabajo un marco para construir aplicaciones de manera eficiente y rigurosa, garantizando un producto cercano al esperado. Si no se desarrolla a partir de una metodología, el resultado final será impredecible y no se podrá controlar el avance del proyecto.</a:t>
            </a:r>
            <a:endParaRPr sz="1700">
              <a:solidFill>
                <a:srgbClr val="434343"/>
              </a:solidFill>
            </a:endParaRPr>
          </a:p>
        </p:txBody>
      </p:sp>
      <p:sp>
        <p:nvSpPr>
          <p:cNvPr id="339" name="Google Shape;339;p42"/>
          <p:cNvSpPr txBox="1"/>
          <p:nvPr/>
        </p:nvSpPr>
        <p:spPr>
          <a:xfrm>
            <a:off x="393625" y="992150"/>
            <a:ext cx="4178400" cy="1754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700">
                <a:solidFill>
                  <a:srgbClr val="434343"/>
                </a:solidFill>
              </a:rPr>
              <a:t>Como toda disciplina, el desarrollo de software madura y con el tiempo genera nuevos mecanismos para su propia optimización. De estos esfuerzos surgen las metodologías de desarrollo de software.</a:t>
            </a:r>
            <a:endParaRPr sz="1700">
              <a:solidFill>
                <a:srgbClr val="434343"/>
              </a:solidFill>
            </a:endParaRPr>
          </a:p>
        </p:txBody>
      </p:sp>
      <p:pic>
        <p:nvPicPr>
          <p:cNvPr id="340" name="Google Shape;340;p42"/>
          <p:cNvPicPr preferRelativeResize="0"/>
          <p:nvPr/>
        </p:nvPicPr>
        <p:blipFill>
          <a:blip r:embed="rId3">
            <a:alphaModFix/>
          </a:blip>
          <a:stretch>
            <a:fillRect/>
          </a:stretch>
        </p:blipFill>
        <p:spPr>
          <a:xfrm>
            <a:off x="284575" y="3350275"/>
            <a:ext cx="3940451" cy="1640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nvSpPr>
        <p:spPr>
          <a:xfrm>
            <a:off x="272750" y="346750"/>
            <a:ext cx="8611500" cy="801300"/>
          </a:xfrm>
          <a:prstGeom prst="rect">
            <a:avLst/>
          </a:prstGeom>
          <a:noFill/>
          <a:ln>
            <a:noFill/>
          </a:ln>
        </p:spPr>
        <p:txBody>
          <a:bodyPr anchorCtr="0" anchor="ctr" bIns="45700" lIns="91425" spcFirstLastPara="1" rIns="91425" wrap="square" tIns="45700">
            <a:normAutofit fontScale="92500"/>
          </a:bodyPr>
          <a:lstStyle/>
          <a:p>
            <a:pPr indent="0" lvl="0" marL="0" rtl="0" algn="ctr">
              <a:lnSpc>
                <a:spcPct val="90000"/>
              </a:lnSpc>
              <a:spcBef>
                <a:spcPts val="0"/>
              </a:spcBef>
              <a:spcAft>
                <a:spcPts val="0"/>
              </a:spcAft>
              <a:buNone/>
            </a:pPr>
            <a:r>
              <a:rPr lang="en" sz="4000">
                <a:solidFill>
                  <a:srgbClr val="0195D6"/>
                </a:solidFill>
              </a:rPr>
              <a:t>Metodologías de desarrollo, ¿Qué son?</a:t>
            </a:r>
            <a:endParaRPr sz="4000">
              <a:solidFill>
                <a:srgbClr val="0195D6"/>
              </a:solidFill>
            </a:endParaRPr>
          </a:p>
        </p:txBody>
      </p:sp>
      <p:sp>
        <p:nvSpPr>
          <p:cNvPr id="346" name="Google Shape;346;p43"/>
          <p:cNvSpPr txBox="1"/>
          <p:nvPr/>
        </p:nvSpPr>
        <p:spPr>
          <a:xfrm>
            <a:off x="345575" y="1452850"/>
            <a:ext cx="8469600" cy="2951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 sz="1700">
                <a:solidFill>
                  <a:srgbClr val="434343"/>
                </a:solidFill>
              </a:rPr>
              <a:t>Las metodologías de desarrollo de software son un conjunto de técnicas y métodos organizativos que se aplican para diseñar soluciones de software informático.</a:t>
            </a:r>
            <a:r>
              <a:rPr lang="en" sz="1700">
                <a:solidFill>
                  <a:srgbClr val="434343"/>
                </a:solidFill>
              </a:rPr>
              <a:t> </a:t>
            </a:r>
            <a:r>
              <a:rPr lang="en" sz="1700" u="sng">
                <a:solidFill>
                  <a:srgbClr val="434343"/>
                </a:solidFill>
              </a:rPr>
              <a:t>El objetivo de las distintas metodologías es el de intentar organizar los equipos de trabajo para que estos desarrollen las funciones de un programa de la mejor manera posible.</a:t>
            </a:r>
            <a:endParaRPr sz="1700" u="sng">
              <a:solidFill>
                <a:srgbClr val="434343"/>
              </a:solidFill>
            </a:endParaRPr>
          </a:p>
          <a:p>
            <a:pPr indent="0" lvl="0" marL="0" rtl="0" algn="l">
              <a:spcBef>
                <a:spcPts val="0"/>
              </a:spcBef>
              <a:spcAft>
                <a:spcPts val="0"/>
              </a:spcAft>
              <a:buNone/>
            </a:pPr>
            <a:r>
              <a:rPr lang="en" sz="1700">
                <a:solidFill>
                  <a:srgbClr val="434343"/>
                </a:solidFill>
              </a:rPr>
              <a:t>Cuando se trata de desarrollar productos o soluciones para un cliente o mercado concreto, es necesario tener en cuenta factores como los costes, la planificación, la dificultad, el equipo de trabajo disponible, los lenguajes utilizados, etc. Todos ellos se engloban en una metodología de desarrollo que permite organizar el trabajo de la forma más ordenada posible.</a:t>
            </a:r>
            <a:endParaRPr sz="1350">
              <a:solidFill>
                <a:srgbClr val="434343"/>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nvSpPr>
        <p:spPr>
          <a:xfrm>
            <a:off x="628663" y="206775"/>
            <a:ext cx="7886700" cy="915300"/>
          </a:xfrm>
          <a:prstGeom prst="rect">
            <a:avLst/>
          </a:prstGeom>
          <a:noFill/>
          <a:ln>
            <a:noFill/>
          </a:ln>
        </p:spPr>
        <p:txBody>
          <a:bodyPr anchorCtr="0" anchor="ctr" bIns="45700" lIns="91425" spcFirstLastPara="1" rIns="91425" wrap="square" tIns="45700">
            <a:normAutofit fontScale="62500" lnSpcReduction="20000"/>
          </a:bodyPr>
          <a:lstStyle/>
          <a:p>
            <a:pPr indent="0" lvl="0" marL="0" rtl="0" algn="ctr">
              <a:lnSpc>
                <a:spcPct val="90000"/>
              </a:lnSpc>
              <a:spcBef>
                <a:spcPts val="0"/>
              </a:spcBef>
              <a:spcAft>
                <a:spcPts val="0"/>
              </a:spcAft>
              <a:buNone/>
            </a:pPr>
            <a:r>
              <a:t/>
            </a:r>
            <a:endParaRPr sz="4000">
              <a:solidFill>
                <a:srgbClr val="000000"/>
              </a:solidFill>
            </a:endParaRPr>
          </a:p>
          <a:p>
            <a:pPr indent="0" lvl="0" marL="0" rtl="0" algn="ctr">
              <a:lnSpc>
                <a:spcPct val="90000"/>
              </a:lnSpc>
              <a:spcBef>
                <a:spcPts val="0"/>
              </a:spcBef>
              <a:spcAft>
                <a:spcPts val="0"/>
              </a:spcAft>
              <a:buNone/>
            </a:pPr>
            <a:r>
              <a:rPr lang="en" sz="4000">
                <a:solidFill>
                  <a:srgbClr val="0195D6"/>
                </a:solidFill>
              </a:rPr>
              <a:t>¿Qué tipos de metodologías de desarrollo de software existen?</a:t>
            </a:r>
            <a:endParaRPr sz="4000">
              <a:solidFill>
                <a:srgbClr val="0195D6"/>
              </a:solidFill>
            </a:endParaRPr>
          </a:p>
        </p:txBody>
      </p:sp>
      <p:sp>
        <p:nvSpPr>
          <p:cNvPr id="352" name="Google Shape;352;p44"/>
          <p:cNvSpPr txBox="1"/>
          <p:nvPr/>
        </p:nvSpPr>
        <p:spPr>
          <a:xfrm>
            <a:off x="310050" y="1559475"/>
            <a:ext cx="8523900" cy="1878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 sz="1700">
                <a:solidFill>
                  <a:srgbClr val="434343"/>
                </a:solidFill>
              </a:rPr>
              <a:t>En la actualidad se pueden diferenciar </a:t>
            </a:r>
            <a:r>
              <a:rPr b="1" lang="en" sz="1700">
                <a:solidFill>
                  <a:srgbClr val="434343"/>
                </a:solidFill>
              </a:rPr>
              <a:t>dos grandes grupos</a:t>
            </a:r>
            <a:r>
              <a:rPr lang="en" sz="1700">
                <a:solidFill>
                  <a:srgbClr val="434343"/>
                </a:solidFill>
              </a:rPr>
              <a:t> de metodologías de desarrollo de software: las ágiles y las tradicionales. Los sistemas tradicionales se centran en la planificación proactiva donde factores como el costo, el alcance y el tiempo son importantes, pero la gestión ágil de proyectos prioriza el trabajo en equipo, la colaboración con los clientes y la flexibilidad.</a:t>
            </a:r>
            <a:endParaRPr sz="2000">
              <a:solidFill>
                <a:srgbClr val="434343"/>
              </a:solidFill>
              <a:highlight>
                <a:srgbClr val="FFFFFF"/>
              </a:highlight>
              <a:latin typeface="Merriweather"/>
              <a:ea typeface="Merriweather"/>
              <a:cs typeface="Merriweather"/>
              <a:sym typeface="Merriweather"/>
            </a:endParaRPr>
          </a:p>
          <a:p>
            <a:pPr indent="0" lvl="0" marL="0" rtl="0" algn="just">
              <a:lnSpc>
                <a:spcPct val="90000"/>
              </a:lnSpc>
              <a:spcBef>
                <a:spcPts val="1000"/>
              </a:spcBef>
              <a:spcAft>
                <a:spcPts val="1200"/>
              </a:spcAft>
              <a:buNone/>
            </a:pPr>
            <a:r>
              <a:t/>
            </a:r>
            <a:endParaRPr sz="1700">
              <a:solidFill>
                <a:srgbClr val="595959"/>
              </a:solidFill>
              <a:highlight>
                <a:srgbClr val="FFFFFF"/>
              </a:highlight>
              <a:latin typeface="Merriweather"/>
              <a:ea typeface="Merriweather"/>
              <a:cs typeface="Merriweather"/>
              <a:sym typeface="Merriweather"/>
            </a:endParaRPr>
          </a:p>
        </p:txBody>
      </p:sp>
      <p:pic>
        <p:nvPicPr>
          <p:cNvPr id="353" name="Google Shape;353;p44"/>
          <p:cNvPicPr preferRelativeResize="0"/>
          <p:nvPr/>
        </p:nvPicPr>
        <p:blipFill>
          <a:blip r:embed="rId3">
            <a:alphaModFix/>
          </a:blip>
          <a:stretch>
            <a:fillRect/>
          </a:stretch>
        </p:blipFill>
        <p:spPr>
          <a:xfrm>
            <a:off x="2142552" y="3074900"/>
            <a:ext cx="5418173" cy="187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5"/>
          <p:cNvPicPr preferRelativeResize="0"/>
          <p:nvPr/>
        </p:nvPicPr>
        <p:blipFill rotWithShape="1">
          <a:blip r:embed="rId3">
            <a:alphaModFix/>
          </a:blip>
          <a:srcRect b="3984" l="0" r="0" t="0"/>
          <a:stretch/>
        </p:blipFill>
        <p:spPr>
          <a:xfrm>
            <a:off x="1503725" y="237125"/>
            <a:ext cx="6057274" cy="4798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nvSpPr>
        <p:spPr>
          <a:xfrm>
            <a:off x="1093425" y="364225"/>
            <a:ext cx="7421700" cy="12102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1400"/>
              </a:spcBef>
              <a:spcAft>
                <a:spcPts val="400"/>
              </a:spcAft>
              <a:buNone/>
            </a:pPr>
            <a:r>
              <a:rPr lang="en" sz="4000">
                <a:solidFill>
                  <a:srgbClr val="0195D6"/>
                </a:solidFill>
                <a:highlight>
                  <a:srgbClr val="FFFFFF"/>
                </a:highlight>
              </a:rPr>
              <a:t>Metodologías de desarrollo de software tradicionales</a:t>
            </a:r>
            <a:endParaRPr sz="4000">
              <a:solidFill>
                <a:srgbClr val="0195D6"/>
              </a:solidFill>
            </a:endParaRPr>
          </a:p>
        </p:txBody>
      </p:sp>
      <p:sp>
        <p:nvSpPr>
          <p:cNvPr id="364" name="Google Shape;364;p46"/>
          <p:cNvSpPr txBox="1"/>
          <p:nvPr/>
        </p:nvSpPr>
        <p:spPr>
          <a:xfrm>
            <a:off x="240075" y="2771050"/>
            <a:ext cx="8523900" cy="22623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1400"/>
              </a:spcBef>
              <a:spcAft>
                <a:spcPts val="0"/>
              </a:spcAft>
              <a:buNone/>
            </a:pPr>
            <a:r>
              <a:t/>
            </a:r>
            <a:endParaRPr b="1" sz="1700">
              <a:solidFill>
                <a:srgbClr val="595959"/>
              </a:solidFill>
              <a:highlight>
                <a:srgbClr val="FFFFFF"/>
              </a:highlight>
              <a:latin typeface="Merriweather"/>
              <a:ea typeface="Merriweather"/>
              <a:cs typeface="Merriweather"/>
              <a:sym typeface="Merriweather"/>
            </a:endParaRPr>
          </a:p>
          <a:p>
            <a:pPr indent="0" lvl="0" marL="0" rtl="0" algn="l">
              <a:spcBef>
                <a:spcPts val="400"/>
              </a:spcBef>
              <a:spcAft>
                <a:spcPts val="0"/>
              </a:spcAft>
              <a:buNone/>
            </a:pPr>
            <a:r>
              <a:rPr lang="en" sz="1700">
                <a:solidFill>
                  <a:srgbClr val="434343"/>
                </a:solidFill>
              </a:rPr>
              <a:t>La organización del trabajo de las metodologías tradicionales es lineal, es decir, las etapas se suceden una tras otra y no se puede empezar la siguiente sin terminar la anterior. Tampoco se puede volver hacia atrás una vez se ha cambiado de etapa. Estas metodologías, </a:t>
            </a:r>
            <a:r>
              <a:rPr b="1" lang="en" sz="1700">
                <a:solidFill>
                  <a:srgbClr val="434343"/>
                </a:solidFill>
              </a:rPr>
              <a:t>no se adaptan nada bien a los cambios</a:t>
            </a:r>
            <a:r>
              <a:rPr lang="en" sz="1700">
                <a:solidFill>
                  <a:srgbClr val="434343"/>
                </a:solidFill>
              </a:rPr>
              <a:t>, y el mundo actual cambia constantemente. Las principales metodologías tradicionales o clásicas son:</a:t>
            </a:r>
            <a:endParaRPr sz="2000">
              <a:solidFill>
                <a:srgbClr val="434343"/>
              </a:solidFill>
              <a:highlight>
                <a:srgbClr val="FFFFFF"/>
              </a:highlight>
              <a:latin typeface="Merriweather"/>
              <a:ea typeface="Merriweather"/>
              <a:cs typeface="Merriweather"/>
              <a:sym typeface="Merriweather"/>
            </a:endParaRPr>
          </a:p>
        </p:txBody>
      </p:sp>
      <p:pic>
        <p:nvPicPr>
          <p:cNvPr id="365" name="Google Shape;365;p46"/>
          <p:cNvPicPr preferRelativeResize="0"/>
          <p:nvPr/>
        </p:nvPicPr>
        <p:blipFill>
          <a:blip r:embed="rId3">
            <a:alphaModFix/>
          </a:blip>
          <a:stretch>
            <a:fillRect/>
          </a:stretch>
        </p:blipFill>
        <p:spPr>
          <a:xfrm>
            <a:off x="547100" y="1653250"/>
            <a:ext cx="7640524" cy="137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nvSpPr>
        <p:spPr>
          <a:xfrm>
            <a:off x="628675" y="206775"/>
            <a:ext cx="7886700" cy="738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Modelo en cascada</a:t>
            </a:r>
            <a:endParaRPr sz="4000">
              <a:solidFill>
                <a:srgbClr val="0195D6"/>
              </a:solidFill>
            </a:endParaRPr>
          </a:p>
        </p:txBody>
      </p:sp>
      <p:sp>
        <p:nvSpPr>
          <p:cNvPr id="371" name="Google Shape;371;p47"/>
          <p:cNvSpPr txBox="1"/>
          <p:nvPr/>
        </p:nvSpPr>
        <p:spPr>
          <a:xfrm>
            <a:off x="628650" y="3324026"/>
            <a:ext cx="7886700" cy="15597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 sz="1700">
                <a:solidFill>
                  <a:srgbClr val="434343"/>
                </a:solidFill>
              </a:rPr>
              <a:t>Es una metodología en la que las etapas se organizan de arriba a abajo, de ahí el nombre. Se desarrollan las diferentes funciones en etapas diferenciadas y obedeciendo un riguroso orden. Antes de cada etapa se debe revisar el producto para ver si está listo para pasar a la siguiente fase. Los requisitos y especificaciones iniciales no están predispuestos para cambiarse, por lo que no se pueden ver los resultados hasta que el proyecto ya esté bastante avanzado.</a:t>
            </a:r>
            <a:endParaRPr sz="1600">
              <a:solidFill>
                <a:srgbClr val="434343"/>
              </a:solidFill>
            </a:endParaRPr>
          </a:p>
        </p:txBody>
      </p:sp>
      <p:pic>
        <p:nvPicPr>
          <p:cNvPr id="372" name="Google Shape;372;p47"/>
          <p:cNvPicPr preferRelativeResize="0"/>
          <p:nvPr/>
        </p:nvPicPr>
        <p:blipFill>
          <a:blip r:embed="rId3">
            <a:alphaModFix/>
          </a:blip>
          <a:stretch>
            <a:fillRect/>
          </a:stretch>
        </p:blipFill>
        <p:spPr>
          <a:xfrm>
            <a:off x="2337825" y="1008350"/>
            <a:ext cx="4468400" cy="2193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0"/>
          <p:cNvPicPr preferRelativeResize="0"/>
          <p:nvPr/>
        </p:nvPicPr>
        <p:blipFill>
          <a:blip r:embed="rId3">
            <a:alphaModFix/>
          </a:blip>
          <a:stretch>
            <a:fillRect/>
          </a:stretch>
        </p:blipFill>
        <p:spPr>
          <a:xfrm>
            <a:off x="1838425" y="916100"/>
            <a:ext cx="4941650" cy="2637400"/>
          </a:xfrm>
          <a:prstGeom prst="rect">
            <a:avLst/>
          </a:prstGeom>
          <a:noFill/>
          <a:ln>
            <a:noFill/>
          </a:ln>
        </p:spPr>
      </p:pic>
      <p:sp>
        <p:nvSpPr>
          <p:cNvPr id="257" name="Google Shape;257;p30"/>
          <p:cNvSpPr txBox="1"/>
          <p:nvPr/>
        </p:nvSpPr>
        <p:spPr>
          <a:xfrm>
            <a:off x="311700" y="3538426"/>
            <a:ext cx="8066100" cy="1497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 sz="1700">
                <a:solidFill>
                  <a:srgbClr val="444444"/>
                </a:solidFill>
              </a:rPr>
              <a:t>El ciclo de vida es el conjunto de fases por las que pasa el sistema que se está desarrollando desde que nace la idea inicial hasta que el software es retirado o reemplazado (muere). También se denomina a veces paradigma.</a:t>
            </a:r>
            <a:endParaRPr sz="600">
              <a:solidFill>
                <a:srgbClr val="444444"/>
              </a:solidFill>
              <a:latin typeface="Merriweather"/>
              <a:ea typeface="Merriweather"/>
              <a:cs typeface="Merriweather"/>
              <a:sym typeface="Merriweather"/>
            </a:endParaRPr>
          </a:p>
        </p:txBody>
      </p:sp>
      <p:sp>
        <p:nvSpPr>
          <p:cNvPr id="258" name="Google Shape;258;p30"/>
          <p:cNvSpPr txBox="1"/>
          <p:nvPr/>
        </p:nvSpPr>
        <p:spPr>
          <a:xfrm>
            <a:off x="628650" y="267650"/>
            <a:ext cx="7886700" cy="915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4000">
                <a:solidFill>
                  <a:srgbClr val="5B9BD5"/>
                </a:solidFill>
              </a:rPr>
              <a:t>¿Qué es?</a:t>
            </a:r>
            <a:endParaRPr sz="4000">
              <a:solidFill>
                <a:srgbClr val="5B9BD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nvSpPr>
        <p:spPr>
          <a:xfrm>
            <a:off x="3552124" y="353000"/>
            <a:ext cx="1767600" cy="554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Documento definiendo requisitos</a:t>
            </a:r>
            <a:endParaRPr sz="1200"/>
          </a:p>
        </p:txBody>
      </p:sp>
      <p:sp>
        <p:nvSpPr>
          <p:cNvPr id="378" name="Google Shape;378;p48"/>
          <p:cNvSpPr txBox="1"/>
          <p:nvPr/>
        </p:nvSpPr>
        <p:spPr>
          <a:xfrm>
            <a:off x="4847175" y="1197325"/>
            <a:ext cx="1635300" cy="554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Documento definiendo el diseño</a:t>
            </a:r>
            <a:endParaRPr sz="1200"/>
          </a:p>
        </p:txBody>
      </p:sp>
      <p:sp>
        <p:nvSpPr>
          <p:cNvPr id="379" name="Google Shape;379;p48"/>
          <p:cNvSpPr txBox="1"/>
          <p:nvPr/>
        </p:nvSpPr>
        <p:spPr>
          <a:xfrm>
            <a:off x="6307529" y="2419775"/>
            <a:ext cx="1140600" cy="554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Codigo escrito</a:t>
            </a:r>
            <a:endParaRPr sz="1200"/>
          </a:p>
        </p:txBody>
      </p:sp>
      <p:sp>
        <p:nvSpPr>
          <p:cNvPr id="380" name="Google Shape;380;p48"/>
          <p:cNvSpPr txBox="1"/>
          <p:nvPr/>
        </p:nvSpPr>
        <p:spPr>
          <a:xfrm>
            <a:off x="7198125" y="3183225"/>
            <a:ext cx="19035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Documento con resultado de las pruebas (exito/error)</a:t>
            </a:r>
            <a:endParaRPr sz="1200"/>
          </a:p>
        </p:txBody>
      </p:sp>
      <p:sp>
        <p:nvSpPr>
          <p:cNvPr id="381" name="Google Shape;381;p48"/>
          <p:cNvSpPr txBox="1"/>
          <p:nvPr/>
        </p:nvSpPr>
        <p:spPr>
          <a:xfrm>
            <a:off x="2703724" y="4369025"/>
            <a:ext cx="3302700" cy="554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Solución de errores, mantener el sistema funcionando en casos no contemplados, etc</a:t>
            </a:r>
            <a:endParaRPr sz="1200"/>
          </a:p>
        </p:txBody>
      </p:sp>
      <p:sp>
        <p:nvSpPr>
          <p:cNvPr id="382" name="Google Shape;382;p48"/>
          <p:cNvSpPr txBox="1"/>
          <p:nvPr/>
        </p:nvSpPr>
        <p:spPr>
          <a:xfrm>
            <a:off x="180250" y="3467063"/>
            <a:ext cx="1534200" cy="369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ENTREGABLES</a:t>
            </a:r>
            <a:endParaRPr sz="1200"/>
          </a:p>
        </p:txBody>
      </p:sp>
      <p:sp>
        <p:nvSpPr>
          <p:cNvPr id="383" name="Google Shape;383;p48"/>
          <p:cNvSpPr/>
          <p:nvPr/>
        </p:nvSpPr>
        <p:spPr>
          <a:xfrm>
            <a:off x="1072318" y="276800"/>
            <a:ext cx="1767600" cy="6822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REQUISITOS</a:t>
            </a:r>
            <a:endParaRPr b="1" sz="1500"/>
          </a:p>
        </p:txBody>
      </p:sp>
      <p:sp>
        <p:nvSpPr>
          <p:cNvPr id="384" name="Google Shape;384;p48"/>
          <p:cNvSpPr/>
          <p:nvPr/>
        </p:nvSpPr>
        <p:spPr>
          <a:xfrm>
            <a:off x="2202035" y="1260055"/>
            <a:ext cx="1767600" cy="6822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DISEÑO</a:t>
            </a:r>
            <a:endParaRPr b="1" sz="1500"/>
          </a:p>
        </p:txBody>
      </p:sp>
      <p:sp>
        <p:nvSpPr>
          <p:cNvPr id="385" name="Google Shape;385;p48"/>
          <p:cNvSpPr/>
          <p:nvPr/>
        </p:nvSpPr>
        <p:spPr>
          <a:xfrm>
            <a:off x="3420795" y="2243335"/>
            <a:ext cx="2312100" cy="6822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IMPLEMENTACIÓN</a:t>
            </a:r>
            <a:endParaRPr b="1" sz="1500"/>
          </a:p>
        </p:txBody>
      </p:sp>
      <p:sp>
        <p:nvSpPr>
          <p:cNvPr id="386" name="Google Shape;386;p48"/>
          <p:cNvSpPr/>
          <p:nvPr/>
        </p:nvSpPr>
        <p:spPr>
          <a:xfrm>
            <a:off x="4789937" y="3287669"/>
            <a:ext cx="1979400" cy="6822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PRUEBAS</a:t>
            </a:r>
            <a:endParaRPr b="1" sz="1500"/>
          </a:p>
        </p:txBody>
      </p:sp>
      <p:sp>
        <p:nvSpPr>
          <p:cNvPr id="387" name="Google Shape;387;p48"/>
          <p:cNvSpPr/>
          <p:nvPr/>
        </p:nvSpPr>
        <p:spPr>
          <a:xfrm>
            <a:off x="6087173" y="4290719"/>
            <a:ext cx="2132100" cy="6822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MANTENIMIENTO</a:t>
            </a:r>
            <a:endParaRPr b="1" sz="1500"/>
          </a:p>
        </p:txBody>
      </p:sp>
      <p:cxnSp>
        <p:nvCxnSpPr>
          <p:cNvPr id="388" name="Google Shape;388;p48"/>
          <p:cNvCxnSpPr>
            <a:stCxn id="383" idx="3"/>
          </p:cNvCxnSpPr>
          <p:nvPr/>
        </p:nvCxnSpPr>
        <p:spPr>
          <a:xfrm>
            <a:off x="2839918" y="617900"/>
            <a:ext cx="464400" cy="631800"/>
          </a:xfrm>
          <a:prstGeom prst="bentConnector2">
            <a:avLst/>
          </a:prstGeom>
          <a:noFill/>
          <a:ln cap="flat" cmpd="sng" w="38100">
            <a:solidFill>
              <a:schemeClr val="dk2"/>
            </a:solidFill>
            <a:prstDash val="solid"/>
            <a:round/>
            <a:headEnd len="med" w="med" type="none"/>
            <a:tailEnd len="med" w="med" type="triangle"/>
          </a:ln>
        </p:spPr>
      </p:cxnSp>
      <p:cxnSp>
        <p:nvCxnSpPr>
          <p:cNvPr id="389" name="Google Shape;389;p48"/>
          <p:cNvCxnSpPr>
            <a:stCxn id="384" idx="3"/>
            <a:endCxn id="385" idx="0"/>
          </p:cNvCxnSpPr>
          <p:nvPr/>
        </p:nvCxnSpPr>
        <p:spPr>
          <a:xfrm>
            <a:off x="3969635" y="1601155"/>
            <a:ext cx="607200" cy="642300"/>
          </a:xfrm>
          <a:prstGeom prst="bentConnector2">
            <a:avLst/>
          </a:prstGeom>
          <a:noFill/>
          <a:ln cap="flat" cmpd="sng" w="38100">
            <a:solidFill>
              <a:schemeClr val="dk2"/>
            </a:solidFill>
            <a:prstDash val="solid"/>
            <a:round/>
            <a:headEnd len="med" w="med" type="none"/>
            <a:tailEnd len="med" w="med" type="triangle"/>
          </a:ln>
        </p:spPr>
      </p:cxnSp>
      <p:cxnSp>
        <p:nvCxnSpPr>
          <p:cNvPr id="390" name="Google Shape;390;p48"/>
          <p:cNvCxnSpPr>
            <a:stCxn id="385" idx="3"/>
          </p:cNvCxnSpPr>
          <p:nvPr/>
        </p:nvCxnSpPr>
        <p:spPr>
          <a:xfrm>
            <a:off x="5732895" y="2584435"/>
            <a:ext cx="438900" cy="673500"/>
          </a:xfrm>
          <a:prstGeom prst="bentConnector2">
            <a:avLst/>
          </a:prstGeom>
          <a:noFill/>
          <a:ln cap="flat" cmpd="sng" w="38100">
            <a:solidFill>
              <a:schemeClr val="dk2"/>
            </a:solidFill>
            <a:prstDash val="solid"/>
            <a:round/>
            <a:headEnd len="med" w="med" type="none"/>
            <a:tailEnd len="med" w="med" type="triangle"/>
          </a:ln>
        </p:spPr>
      </p:cxnSp>
      <p:cxnSp>
        <p:nvCxnSpPr>
          <p:cNvPr id="391" name="Google Shape;391;p48"/>
          <p:cNvCxnSpPr>
            <a:stCxn id="386" idx="3"/>
            <a:endCxn id="387" idx="0"/>
          </p:cNvCxnSpPr>
          <p:nvPr/>
        </p:nvCxnSpPr>
        <p:spPr>
          <a:xfrm>
            <a:off x="6769337" y="3628769"/>
            <a:ext cx="384000" cy="662100"/>
          </a:xfrm>
          <a:prstGeom prst="bentConnector2">
            <a:avLst/>
          </a:prstGeom>
          <a:noFill/>
          <a:ln cap="flat" cmpd="sng" w="38100">
            <a:solidFill>
              <a:schemeClr val="dk2"/>
            </a:solidFill>
            <a:prstDash val="solid"/>
            <a:round/>
            <a:headEnd len="med" w="med" type="none"/>
            <a:tailEnd len="med" w="med" type="triangle"/>
          </a:ln>
        </p:spPr>
      </p:cxnSp>
      <p:sp>
        <p:nvSpPr>
          <p:cNvPr id="392" name="Google Shape;392;p48"/>
          <p:cNvSpPr/>
          <p:nvPr/>
        </p:nvSpPr>
        <p:spPr>
          <a:xfrm>
            <a:off x="262775" y="2837213"/>
            <a:ext cx="1369200" cy="4548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ETAPA</a:t>
            </a:r>
            <a:endParaRPr b="1"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9"/>
          <p:cNvSpPr txBox="1"/>
          <p:nvPr/>
        </p:nvSpPr>
        <p:spPr>
          <a:xfrm>
            <a:off x="628638" y="115900"/>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Modelo V</a:t>
            </a:r>
            <a:endParaRPr sz="4000">
              <a:solidFill>
                <a:srgbClr val="0195D6"/>
              </a:solidFill>
            </a:endParaRPr>
          </a:p>
        </p:txBody>
      </p:sp>
      <p:sp>
        <p:nvSpPr>
          <p:cNvPr id="398" name="Google Shape;398;p49"/>
          <p:cNvSpPr txBox="1"/>
          <p:nvPr/>
        </p:nvSpPr>
        <p:spPr>
          <a:xfrm>
            <a:off x="210425" y="896225"/>
            <a:ext cx="4137000" cy="40056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n">
                <a:solidFill>
                  <a:srgbClr val="434343"/>
                </a:solidFill>
              </a:rPr>
              <a:t>El modelo en V se desarrolló para terminar con algunos de los problemas que se vieron utilizando el enfoque de cascada tradicional. La parte izquierda de la v representa la descomposición de los requisitos y la creación de las especificaciones del sistema. El lado derecho de la v representa la integración de partes y su verificación. V significa “Validación y Verificación”. Los defectos estaban siendo encontrados demasiado tarde en el ciclo de vida, ya que las pruebas no se introducían hasta el final del proyecto.</a:t>
            </a:r>
            <a:endParaRPr sz="1700">
              <a:solidFill>
                <a:srgbClr val="434343"/>
              </a:solidFill>
              <a:latin typeface="Merriweather"/>
              <a:ea typeface="Merriweather"/>
              <a:cs typeface="Merriweather"/>
              <a:sym typeface="Merriweather"/>
            </a:endParaRPr>
          </a:p>
        </p:txBody>
      </p:sp>
      <p:pic>
        <p:nvPicPr>
          <p:cNvPr id="399" name="Google Shape;399;p49"/>
          <p:cNvPicPr preferRelativeResize="0"/>
          <p:nvPr/>
        </p:nvPicPr>
        <p:blipFill>
          <a:blip r:embed="rId3">
            <a:alphaModFix/>
          </a:blip>
          <a:stretch>
            <a:fillRect/>
          </a:stretch>
        </p:blipFill>
        <p:spPr>
          <a:xfrm>
            <a:off x="4347475" y="978800"/>
            <a:ext cx="4687850" cy="367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nvSpPr>
        <p:spPr>
          <a:xfrm>
            <a:off x="6951272" y="2191700"/>
            <a:ext cx="1999500" cy="923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¿El código anda bien con otros códigos que interactúan todos en conjunto?</a:t>
            </a:r>
            <a:endParaRPr sz="1200"/>
          </a:p>
        </p:txBody>
      </p:sp>
      <p:sp>
        <p:nvSpPr>
          <p:cNvPr id="405" name="Google Shape;405;p50"/>
          <p:cNvSpPr txBox="1"/>
          <p:nvPr/>
        </p:nvSpPr>
        <p:spPr>
          <a:xfrm>
            <a:off x="5472125" y="4407650"/>
            <a:ext cx="1716300" cy="369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Codeamos cada parte</a:t>
            </a:r>
            <a:endParaRPr sz="1200"/>
          </a:p>
        </p:txBody>
      </p:sp>
      <p:sp>
        <p:nvSpPr>
          <p:cNvPr id="406" name="Google Shape;406;p50"/>
          <p:cNvSpPr txBox="1"/>
          <p:nvPr/>
        </p:nvSpPr>
        <p:spPr>
          <a:xfrm>
            <a:off x="122300" y="4730437"/>
            <a:ext cx="1049400" cy="3078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ENTREGABLES</a:t>
            </a:r>
            <a:endParaRPr sz="800"/>
          </a:p>
        </p:txBody>
      </p:sp>
      <p:sp>
        <p:nvSpPr>
          <p:cNvPr id="407" name="Google Shape;407;p50"/>
          <p:cNvSpPr/>
          <p:nvPr/>
        </p:nvSpPr>
        <p:spPr>
          <a:xfrm>
            <a:off x="1866925" y="1126550"/>
            <a:ext cx="1338000" cy="6219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INGENIERÍA DE REQUISITOS</a:t>
            </a:r>
            <a:endParaRPr b="1" sz="1300"/>
          </a:p>
        </p:txBody>
      </p:sp>
      <p:sp>
        <p:nvSpPr>
          <p:cNvPr id="408" name="Google Shape;408;p50"/>
          <p:cNvSpPr/>
          <p:nvPr/>
        </p:nvSpPr>
        <p:spPr>
          <a:xfrm>
            <a:off x="2342291" y="2313605"/>
            <a:ext cx="1338000" cy="5163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DISEÑO DEL SISTEMA</a:t>
            </a:r>
            <a:endParaRPr b="1" sz="1300"/>
          </a:p>
        </p:txBody>
      </p:sp>
      <p:sp>
        <p:nvSpPr>
          <p:cNvPr id="409" name="Google Shape;409;p50"/>
          <p:cNvSpPr/>
          <p:nvPr/>
        </p:nvSpPr>
        <p:spPr>
          <a:xfrm>
            <a:off x="3607126" y="4300124"/>
            <a:ext cx="1750200" cy="5163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IMPLEMENTACIÓN</a:t>
            </a:r>
            <a:endParaRPr b="1" sz="1300"/>
          </a:p>
        </p:txBody>
      </p:sp>
      <p:sp>
        <p:nvSpPr>
          <p:cNvPr id="410" name="Google Shape;410;p50"/>
          <p:cNvSpPr/>
          <p:nvPr/>
        </p:nvSpPr>
        <p:spPr>
          <a:xfrm>
            <a:off x="4995239" y="3417000"/>
            <a:ext cx="1498500" cy="5976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VERIFICACIÓN DEL SOFTWARE</a:t>
            </a:r>
            <a:endParaRPr b="1" sz="1300"/>
          </a:p>
        </p:txBody>
      </p:sp>
      <p:sp>
        <p:nvSpPr>
          <p:cNvPr id="411" name="Google Shape;411;p50"/>
          <p:cNvSpPr/>
          <p:nvPr/>
        </p:nvSpPr>
        <p:spPr>
          <a:xfrm>
            <a:off x="5584124" y="1126551"/>
            <a:ext cx="1767600" cy="6219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VALIDACIÓN DE REQUERIMIENTOS</a:t>
            </a:r>
            <a:endParaRPr b="1" sz="1300"/>
          </a:p>
        </p:txBody>
      </p:sp>
      <p:sp>
        <p:nvSpPr>
          <p:cNvPr id="412" name="Google Shape;412;p50"/>
          <p:cNvSpPr/>
          <p:nvPr/>
        </p:nvSpPr>
        <p:spPr>
          <a:xfrm>
            <a:off x="178742" y="4404969"/>
            <a:ext cx="936300" cy="2349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ETAPA</a:t>
            </a:r>
            <a:endParaRPr b="1" sz="1100"/>
          </a:p>
        </p:txBody>
      </p:sp>
      <p:sp>
        <p:nvSpPr>
          <p:cNvPr id="413" name="Google Shape;413;p50"/>
          <p:cNvSpPr/>
          <p:nvPr/>
        </p:nvSpPr>
        <p:spPr>
          <a:xfrm>
            <a:off x="5278324" y="2324584"/>
            <a:ext cx="1498500" cy="5163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VERIFICACIÓN DEL SISTEMA</a:t>
            </a:r>
            <a:endParaRPr b="1" sz="1300"/>
          </a:p>
        </p:txBody>
      </p:sp>
      <p:sp>
        <p:nvSpPr>
          <p:cNvPr id="414" name="Google Shape;414;p50"/>
          <p:cNvSpPr/>
          <p:nvPr/>
        </p:nvSpPr>
        <p:spPr>
          <a:xfrm>
            <a:off x="2636563" y="3417475"/>
            <a:ext cx="1412700" cy="597600"/>
          </a:xfrm>
          <a:prstGeom prst="roundRect">
            <a:avLst>
              <a:gd fmla="val 16667" name="adj"/>
            </a:avLst>
          </a:prstGeom>
          <a:solidFill>
            <a:srgbClr val="1DC1DC"/>
          </a:solidFill>
          <a:ln cap="flat" cmpd="sng" w="38100">
            <a:solidFill>
              <a:srgbClr val="0195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DISEÑO DEL SOFTWARE</a:t>
            </a:r>
            <a:endParaRPr b="1" sz="1300"/>
          </a:p>
        </p:txBody>
      </p:sp>
      <p:sp>
        <p:nvSpPr>
          <p:cNvPr id="415" name="Google Shape;415;p50"/>
          <p:cNvSpPr txBox="1"/>
          <p:nvPr/>
        </p:nvSpPr>
        <p:spPr>
          <a:xfrm>
            <a:off x="6659497" y="3250475"/>
            <a:ext cx="19995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Este código solo hace lo que queríamos que hiciera?</a:t>
            </a:r>
            <a:endParaRPr sz="1200"/>
          </a:p>
        </p:txBody>
      </p:sp>
      <p:sp>
        <p:nvSpPr>
          <p:cNvPr id="416" name="Google Shape;416;p50"/>
          <p:cNvSpPr txBox="1"/>
          <p:nvPr/>
        </p:nvSpPr>
        <p:spPr>
          <a:xfrm>
            <a:off x="7543249" y="1282950"/>
            <a:ext cx="1534200" cy="554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¿Qué era lo que el cliente quería?</a:t>
            </a:r>
            <a:endParaRPr sz="1200"/>
          </a:p>
        </p:txBody>
      </p:sp>
      <p:sp>
        <p:nvSpPr>
          <p:cNvPr id="417" name="Google Shape;417;p50"/>
          <p:cNvSpPr txBox="1"/>
          <p:nvPr/>
        </p:nvSpPr>
        <p:spPr>
          <a:xfrm>
            <a:off x="81225" y="1282950"/>
            <a:ext cx="1716300" cy="369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Qué quiere el cliente?</a:t>
            </a:r>
            <a:endParaRPr sz="1200"/>
          </a:p>
        </p:txBody>
      </p:sp>
      <p:sp>
        <p:nvSpPr>
          <p:cNvPr id="418" name="Google Shape;418;p50"/>
          <p:cNvSpPr txBox="1"/>
          <p:nvPr/>
        </p:nvSpPr>
        <p:spPr>
          <a:xfrm>
            <a:off x="218875" y="2191700"/>
            <a:ext cx="19029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Dividimos el sistema en diferentes partes mas chicas</a:t>
            </a:r>
            <a:endParaRPr sz="1200"/>
          </a:p>
        </p:txBody>
      </p:sp>
      <p:sp>
        <p:nvSpPr>
          <p:cNvPr id="419" name="Google Shape;419;p50"/>
          <p:cNvSpPr txBox="1"/>
          <p:nvPr/>
        </p:nvSpPr>
        <p:spPr>
          <a:xfrm>
            <a:off x="561172" y="3250475"/>
            <a:ext cx="1999500" cy="369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Diseñamos cada parte</a:t>
            </a:r>
            <a:endParaRPr sz="1200"/>
          </a:p>
        </p:txBody>
      </p:sp>
      <p:cxnSp>
        <p:nvCxnSpPr>
          <p:cNvPr id="420" name="Google Shape;420;p50"/>
          <p:cNvCxnSpPr/>
          <p:nvPr/>
        </p:nvCxnSpPr>
        <p:spPr>
          <a:xfrm>
            <a:off x="3510724" y="1197250"/>
            <a:ext cx="967500" cy="2817300"/>
          </a:xfrm>
          <a:prstGeom prst="straightConnector1">
            <a:avLst/>
          </a:prstGeom>
          <a:noFill/>
          <a:ln cap="flat" cmpd="sng" w="38100">
            <a:solidFill>
              <a:schemeClr val="dk2"/>
            </a:solidFill>
            <a:prstDash val="solid"/>
            <a:round/>
            <a:headEnd len="med" w="med" type="none"/>
            <a:tailEnd len="med" w="med" type="none"/>
          </a:ln>
        </p:spPr>
      </p:cxnSp>
      <p:cxnSp>
        <p:nvCxnSpPr>
          <p:cNvPr id="421" name="Google Shape;421;p50"/>
          <p:cNvCxnSpPr/>
          <p:nvPr/>
        </p:nvCxnSpPr>
        <p:spPr>
          <a:xfrm flipH="1">
            <a:off x="4477924" y="1255208"/>
            <a:ext cx="800400" cy="2759400"/>
          </a:xfrm>
          <a:prstGeom prst="straightConnector1">
            <a:avLst/>
          </a:prstGeom>
          <a:noFill/>
          <a:ln cap="flat" cmpd="sng" w="38100">
            <a:solidFill>
              <a:schemeClr val="dk2"/>
            </a:solidFill>
            <a:prstDash val="solid"/>
            <a:round/>
            <a:headEnd len="med" w="med" type="none"/>
            <a:tailEnd len="med" w="med" type="none"/>
          </a:ln>
        </p:spPr>
      </p:cxnSp>
      <p:cxnSp>
        <p:nvCxnSpPr>
          <p:cNvPr id="422" name="Google Shape;422;p50"/>
          <p:cNvCxnSpPr>
            <a:stCxn id="407" idx="3"/>
            <a:endCxn id="411" idx="1"/>
          </p:cNvCxnSpPr>
          <p:nvPr/>
        </p:nvCxnSpPr>
        <p:spPr>
          <a:xfrm>
            <a:off x="3204925" y="1437500"/>
            <a:ext cx="2379300" cy="0"/>
          </a:xfrm>
          <a:prstGeom prst="straightConnector1">
            <a:avLst/>
          </a:prstGeom>
          <a:noFill/>
          <a:ln cap="flat" cmpd="sng" w="19050">
            <a:solidFill>
              <a:srgbClr val="888888"/>
            </a:solidFill>
            <a:prstDash val="dash"/>
            <a:round/>
            <a:headEnd len="med" w="med" type="stealth"/>
            <a:tailEnd len="med" w="med" type="stealth"/>
          </a:ln>
        </p:spPr>
      </p:cxnSp>
      <p:cxnSp>
        <p:nvCxnSpPr>
          <p:cNvPr id="423" name="Google Shape;423;p50"/>
          <p:cNvCxnSpPr>
            <a:stCxn id="408" idx="3"/>
            <a:endCxn id="413" idx="1"/>
          </p:cNvCxnSpPr>
          <p:nvPr/>
        </p:nvCxnSpPr>
        <p:spPr>
          <a:xfrm>
            <a:off x="3680291" y="2571755"/>
            <a:ext cx="1598100" cy="11100"/>
          </a:xfrm>
          <a:prstGeom prst="straightConnector1">
            <a:avLst/>
          </a:prstGeom>
          <a:noFill/>
          <a:ln cap="flat" cmpd="sng" w="19050">
            <a:solidFill>
              <a:srgbClr val="888888"/>
            </a:solidFill>
            <a:prstDash val="dash"/>
            <a:round/>
            <a:headEnd len="med" w="med" type="stealth"/>
            <a:tailEnd len="med" w="med" type="stealth"/>
          </a:ln>
        </p:spPr>
      </p:cxnSp>
      <p:cxnSp>
        <p:nvCxnSpPr>
          <p:cNvPr id="424" name="Google Shape;424;p50"/>
          <p:cNvCxnSpPr>
            <a:stCxn id="414" idx="3"/>
            <a:endCxn id="410" idx="1"/>
          </p:cNvCxnSpPr>
          <p:nvPr/>
        </p:nvCxnSpPr>
        <p:spPr>
          <a:xfrm flipH="1" rot="10800000">
            <a:off x="4049263" y="3715675"/>
            <a:ext cx="945900" cy="600"/>
          </a:xfrm>
          <a:prstGeom prst="straightConnector1">
            <a:avLst/>
          </a:prstGeom>
          <a:noFill/>
          <a:ln cap="flat" cmpd="sng" w="19050">
            <a:solidFill>
              <a:srgbClr val="888888"/>
            </a:solidFill>
            <a:prstDash val="dash"/>
            <a:round/>
            <a:headEnd len="med" w="med" type="stealth"/>
            <a:tailEnd len="med" w="med"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1"/>
          <p:cNvPicPr preferRelativeResize="0"/>
          <p:nvPr/>
        </p:nvPicPr>
        <p:blipFill>
          <a:blip r:embed="rId3">
            <a:alphaModFix/>
          </a:blip>
          <a:stretch>
            <a:fillRect/>
          </a:stretch>
        </p:blipFill>
        <p:spPr>
          <a:xfrm>
            <a:off x="-50675" y="607450"/>
            <a:ext cx="4916474" cy="4023850"/>
          </a:xfrm>
          <a:prstGeom prst="rect">
            <a:avLst/>
          </a:prstGeom>
          <a:noFill/>
          <a:ln>
            <a:noFill/>
          </a:ln>
        </p:spPr>
      </p:pic>
      <p:sp>
        <p:nvSpPr>
          <p:cNvPr id="430" name="Google Shape;430;p51"/>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Modelo Iterativo</a:t>
            </a:r>
            <a:endParaRPr sz="4000">
              <a:solidFill>
                <a:srgbClr val="0195D6"/>
              </a:solidFill>
            </a:endParaRPr>
          </a:p>
        </p:txBody>
      </p:sp>
      <p:sp>
        <p:nvSpPr>
          <p:cNvPr id="431" name="Google Shape;431;p51"/>
          <p:cNvSpPr txBox="1"/>
          <p:nvPr/>
        </p:nvSpPr>
        <p:spPr>
          <a:xfrm>
            <a:off x="4384100" y="1081525"/>
            <a:ext cx="4426500" cy="37563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n" sz="1300">
                <a:solidFill>
                  <a:srgbClr val="434343"/>
                </a:solidFill>
              </a:rPr>
              <a:t>Consiste en la iteración de varios ciclos de vida en cascada. Al final de cada iteración se le entrega al cliente una versión mejorada o con mayores funcionalidades del producto. El cliente es quien, después de cada iteración, evalúa el producto y lo corrige o propone mejoras. Estas iteraciones se repetirán hasta obtener un producto que satisfaga las necesidades del cliente.</a:t>
            </a:r>
            <a:endParaRPr sz="1300">
              <a:solidFill>
                <a:srgbClr val="434343"/>
              </a:solidFill>
            </a:endParaRPr>
          </a:p>
          <a:p>
            <a:pPr indent="0" lvl="0" marL="0" rtl="0" algn="just">
              <a:lnSpc>
                <a:spcPct val="150000"/>
              </a:lnSpc>
              <a:spcBef>
                <a:spcPts val="0"/>
              </a:spcBef>
              <a:spcAft>
                <a:spcPts val="0"/>
              </a:spcAft>
              <a:buNone/>
            </a:pPr>
            <a:r>
              <a:rPr lang="en" sz="1300">
                <a:solidFill>
                  <a:srgbClr val="434343"/>
                </a:solidFill>
              </a:rPr>
              <a:t>Este modelo se suele utilizar en proyectos en los que los requisitos no están claros por parte del usuario, por lo que se hace necesaria la creación de distintos prototipos para presentarlos y conseguir la conformidad del cliente.</a:t>
            </a:r>
            <a:endParaRPr sz="1200">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ph type="title"/>
          </p:nvPr>
        </p:nvSpPr>
        <p:spPr>
          <a:xfrm>
            <a:off x="628663" y="206775"/>
            <a:ext cx="7886700" cy="915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Modelo Iterativo</a:t>
            </a:r>
            <a:endParaRPr/>
          </a:p>
        </p:txBody>
      </p:sp>
      <p:sp>
        <p:nvSpPr>
          <p:cNvPr id="437" name="Google Shape;437;p52"/>
          <p:cNvSpPr txBox="1"/>
          <p:nvPr>
            <p:ph idx="1" type="body"/>
          </p:nvPr>
        </p:nvSpPr>
        <p:spPr>
          <a:xfrm>
            <a:off x="628650" y="1148044"/>
            <a:ext cx="7886700" cy="3735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438" name="Google Shape;438;p52"/>
          <p:cNvPicPr preferRelativeResize="0"/>
          <p:nvPr/>
        </p:nvPicPr>
        <p:blipFill>
          <a:blip r:embed="rId3">
            <a:alphaModFix/>
          </a:blip>
          <a:stretch>
            <a:fillRect/>
          </a:stretch>
        </p:blipFill>
        <p:spPr>
          <a:xfrm>
            <a:off x="934735" y="942923"/>
            <a:ext cx="7274588" cy="373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nvSpPr>
        <p:spPr>
          <a:xfrm>
            <a:off x="628663" y="206775"/>
            <a:ext cx="7886700" cy="915300"/>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lnSpc>
                <a:spcPct val="90000"/>
              </a:lnSpc>
              <a:spcBef>
                <a:spcPts val="0"/>
              </a:spcBef>
              <a:spcAft>
                <a:spcPts val="0"/>
              </a:spcAft>
              <a:buNone/>
            </a:pPr>
            <a:r>
              <a:rPr lang="en" sz="4000">
                <a:solidFill>
                  <a:srgbClr val="0195D6"/>
                </a:solidFill>
              </a:rPr>
              <a:t>Modelo iterativo ventajas-desventajas</a:t>
            </a:r>
            <a:endParaRPr sz="4000">
              <a:solidFill>
                <a:srgbClr val="0195D6"/>
              </a:solidFill>
            </a:endParaRPr>
          </a:p>
        </p:txBody>
      </p:sp>
      <p:sp>
        <p:nvSpPr>
          <p:cNvPr id="444" name="Google Shape;444;p53"/>
          <p:cNvSpPr txBox="1"/>
          <p:nvPr/>
        </p:nvSpPr>
        <p:spPr>
          <a:xfrm>
            <a:off x="3656425" y="1122075"/>
            <a:ext cx="4911300" cy="1590000"/>
          </a:xfrm>
          <a:prstGeom prst="rect">
            <a:avLst/>
          </a:prstGeom>
          <a:solidFill>
            <a:srgbClr val="D9EAD3"/>
          </a:solidFill>
          <a:ln>
            <a:noFill/>
          </a:ln>
        </p:spPr>
        <p:txBody>
          <a:bodyPr anchorCtr="0" anchor="t" bIns="45700" lIns="91425" spcFirstLastPara="1" rIns="91425" wrap="square" tIns="45700">
            <a:noAutofit/>
          </a:bodyPr>
          <a:lstStyle/>
          <a:p>
            <a:pPr indent="-336550" lvl="0" marL="457200" rtl="0" algn="l">
              <a:lnSpc>
                <a:spcPct val="90000"/>
              </a:lnSpc>
              <a:spcBef>
                <a:spcPts val="1000"/>
              </a:spcBef>
              <a:spcAft>
                <a:spcPts val="0"/>
              </a:spcAft>
              <a:buClr>
                <a:srgbClr val="000000"/>
              </a:buClr>
              <a:buSzPts val="1700"/>
              <a:buChar char="●"/>
            </a:pPr>
            <a:r>
              <a:rPr lang="en" sz="1700">
                <a:solidFill>
                  <a:srgbClr val="595959"/>
                </a:solidFill>
              </a:rPr>
              <a:t>No hacen falta requisitos definidos al inicio, se pueden refinar en cada  iteración.</a:t>
            </a:r>
            <a:endParaRPr sz="1700">
              <a:solidFill>
                <a:srgbClr val="595959"/>
              </a:solidFill>
            </a:endParaRPr>
          </a:p>
          <a:p>
            <a:pPr indent="-336550" lvl="0" marL="457200" rtl="0" algn="l">
              <a:lnSpc>
                <a:spcPct val="90000"/>
              </a:lnSpc>
              <a:spcBef>
                <a:spcPts val="1200"/>
              </a:spcBef>
              <a:spcAft>
                <a:spcPts val="0"/>
              </a:spcAft>
              <a:buClr>
                <a:srgbClr val="000000"/>
              </a:buClr>
              <a:buSzPts val="1700"/>
              <a:buChar char="●"/>
            </a:pPr>
            <a:r>
              <a:rPr lang="en" sz="1700">
                <a:solidFill>
                  <a:srgbClr val="595959"/>
                </a:solidFill>
              </a:rPr>
              <a:t>Desarrollo en pequeños ciclos</a:t>
            </a:r>
            <a:endParaRPr sz="1700">
              <a:solidFill>
                <a:srgbClr val="595959"/>
              </a:solidFill>
            </a:endParaRPr>
          </a:p>
          <a:p>
            <a:pPr indent="-336550" lvl="0" marL="457200" rtl="0" algn="l">
              <a:lnSpc>
                <a:spcPct val="90000"/>
              </a:lnSpc>
              <a:spcBef>
                <a:spcPts val="1200"/>
              </a:spcBef>
              <a:spcAft>
                <a:spcPts val="1200"/>
              </a:spcAft>
              <a:buClr>
                <a:srgbClr val="000000"/>
              </a:buClr>
              <a:buSzPts val="1700"/>
              <a:buChar char="●"/>
            </a:pPr>
            <a:r>
              <a:rPr lang="en" sz="1700">
                <a:solidFill>
                  <a:srgbClr val="595959"/>
                </a:solidFill>
              </a:rPr>
              <a:t>Permite gestionar mejor los riesgos, gestionar mejor las entregas.</a:t>
            </a:r>
            <a:endParaRPr sz="1600">
              <a:solidFill>
                <a:srgbClr val="595959"/>
              </a:solidFill>
            </a:endParaRPr>
          </a:p>
        </p:txBody>
      </p:sp>
      <p:pic>
        <p:nvPicPr>
          <p:cNvPr id="445" name="Google Shape;445;p53"/>
          <p:cNvPicPr preferRelativeResize="0"/>
          <p:nvPr/>
        </p:nvPicPr>
        <p:blipFill>
          <a:blip r:embed="rId3">
            <a:alphaModFix/>
          </a:blip>
          <a:stretch>
            <a:fillRect/>
          </a:stretch>
        </p:blipFill>
        <p:spPr>
          <a:xfrm>
            <a:off x="998735" y="1122075"/>
            <a:ext cx="1793465" cy="1590000"/>
          </a:xfrm>
          <a:prstGeom prst="rect">
            <a:avLst/>
          </a:prstGeom>
          <a:noFill/>
          <a:ln>
            <a:noFill/>
          </a:ln>
        </p:spPr>
      </p:pic>
      <p:sp>
        <p:nvSpPr>
          <p:cNvPr id="446" name="Google Shape;446;p53"/>
          <p:cNvSpPr txBox="1"/>
          <p:nvPr/>
        </p:nvSpPr>
        <p:spPr>
          <a:xfrm>
            <a:off x="3656425" y="2836575"/>
            <a:ext cx="4911300" cy="1769100"/>
          </a:xfrm>
          <a:prstGeom prst="rect">
            <a:avLst/>
          </a:prstGeom>
          <a:solidFill>
            <a:srgbClr val="F4CCCC"/>
          </a:solidFill>
          <a:ln>
            <a:noFill/>
          </a:ln>
        </p:spPr>
        <p:txBody>
          <a:bodyPr anchorCtr="0" anchor="t" bIns="45700" lIns="91425" spcFirstLastPara="1" rIns="91425" wrap="square" tIns="45700">
            <a:noAutofit/>
          </a:bodyPr>
          <a:lstStyle/>
          <a:p>
            <a:pPr indent="-336550" lvl="0" marL="457200" rtl="0" algn="l">
              <a:lnSpc>
                <a:spcPct val="90000"/>
              </a:lnSpc>
              <a:spcBef>
                <a:spcPts val="1000"/>
              </a:spcBef>
              <a:spcAft>
                <a:spcPts val="0"/>
              </a:spcAft>
              <a:buClr>
                <a:srgbClr val="000000"/>
              </a:buClr>
              <a:buSzPts val="1700"/>
              <a:buChar char="●"/>
            </a:pPr>
            <a:r>
              <a:rPr lang="en" sz="1700">
                <a:solidFill>
                  <a:srgbClr val="595959"/>
                </a:solidFill>
              </a:rPr>
              <a:t>No necesita requisitos definidos al principio y eso puede causar problemas de arquitectura </a:t>
            </a:r>
            <a:endParaRPr sz="1700">
              <a:solidFill>
                <a:srgbClr val="595959"/>
              </a:solidFill>
            </a:endParaRPr>
          </a:p>
          <a:p>
            <a:pPr indent="-336550" lvl="0" marL="457200" rtl="0" algn="l">
              <a:lnSpc>
                <a:spcPct val="90000"/>
              </a:lnSpc>
              <a:spcBef>
                <a:spcPts val="1200"/>
              </a:spcBef>
              <a:spcAft>
                <a:spcPts val="1200"/>
              </a:spcAft>
              <a:buClr>
                <a:srgbClr val="000000"/>
              </a:buClr>
              <a:buSzPts val="1700"/>
              <a:buChar char="●"/>
            </a:pPr>
            <a:r>
              <a:rPr lang="en" sz="1700">
                <a:solidFill>
                  <a:srgbClr val="595959"/>
                </a:solidFill>
              </a:rPr>
              <a:t>El impacto sobre el proceso de contratación</a:t>
            </a:r>
            <a:br>
              <a:rPr lang="en" sz="1700">
                <a:solidFill>
                  <a:srgbClr val="595959"/>
                </a:solidFill>
              </a:rPr>
            </a:br>
            <a:r>
              <a:rPr lang="en" sz="1700">
                <a:solidFill>
                  <a:srgbClr val="595959"/>
                </a:solidFill>
              </a:rPr>
              <a:t>(los requerimientos pueden cambiar a medida que se desarrollan los incrementos) </a:t>
            </a:r>
            <a:endParaRPr sz="1600">
              <a:solidFill>
                <a:srgbClr val="58564E"/>
              </a:solidFill>
              <a:highlight>
                <a:srgbClr val="FFFFFF"/>
              </a:highlight>
              <a:latin typeface="Calibri"/>
              <a:ea typeface="Calibri"/>
              <a:cs typeface="Calibri"/>
              <a:sym typeface="Calibri"/>
            </a:endParaRPr>
          </a:p>
        </p:txBody>
      </p:sp>
      <p:pic>
        <p:nvPicPr>
          <p:cNvPr id="447" name="Google Shape;447;p53"/>
          <p:cNvPicPr preferRelativeResize="0"/>
          <p:nvPr/>
        </p:nvPicPr>
        <p:blipFill>
          <a:blip r:embed="rId4">
            <a:alphaModFix/>
          </a:blip>
          <a:stretch>
            <a:fillRect/>
          </a:stretch>
        </p:blipFill>
        <p:spPr>
          <a:xfrm>
            <a:off x="998725" y="2912775"/>
            <a:ext cx="1793475" cy="16095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4"/>
          <p:cNvSpPr txBox="1"/>
          <p:nvPr/>
        </p:nvSpPr>
        <p:spPr>
          <a:xfrm>
            <a:off x="6027000" y="437375"/>
            <a:ext cx="3042000" cy="45663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1000"/>
              </a:spcBef>
              <a:spcAft>
                <a:spcPts val="1200"/>
              </a:spcAft>
              <a:buNone/>
            </a:pPr>
            <a:r>
              <a:rPr lang="en" sz="1700">
                <a:solidFill>
                  <a:srgbClr val="595959"/>
                </a:solidFill>
              </a:rPr>
              <a:t>El modelo incremental combina elementos del modelo en cascada con la filosofía interactiva de construcción de prototipos. Se basa en la filosofía de construir incrementando las funcionalidades del programa. Este modelo aplica secuencias lineales de forma escalonada mientras progresa el tiempo en el calendario. Cada secuencia lineal produce un incremento del software.</a:t>
            </a:r>
            <a:endParaRPr sz="1700">
              <a:solidFill>
                <a:srgbClr val="595959"/>
              </a:solidFill>
            </a:endParaRPr>
          </a:p>
        </p:txBody>
      </p:sp>
      <p:pic>
        <p:nvPicPr>
          <p:cNvPr id="453" name="Google Shape;453;p54"/>
          <p:cNvPicPr preferRelativeResize="0"/>
          <p:nvPr/>
        </p:nvPicPr>
        <p:blipFill>
          <a:blip r:embed="rId3">
            <a:alphaModFix/>
          </a:blip>
          <a:stretch>
            <a:fillRect/>
          </a:stretch>
        </p:blipFill>
        <p:spPr>
          <a:xfrm>
            <a:off x="0" y="437375"/>
            <a:ext cx="5948275" cy="4566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type="title"/>
          </p:nvPr>
        </p:nvSpPr>
        <p:spPr>
          <a:xfrm>
            <a:off x="628663" y="206775"/>
            <a:ext cx="7886700" cy="915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Modelo Incremental</a:t>
            </a:r>
            <a:endParaRPr/>
          </a:p>
        </p:txBody>
      </p:sp>
      <p:sp>
        <p:nvSpPr>
          <p:cNvPr id="459" name="Google Shape;459;p55"/>
          <p:cNvSpPr txBox="1"/>
          <p:nvPr>
            <p:ph idx="1" type="body"/>
          </p:nvPr>
        </p:nvSpPr>
        <p:spPr>
          <a:xfrm>
            <a:off x="628650" y="1148044"/>
            <a:ext cx="7886700" cy="3735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460" name="Google Shape;460;p55"/>
          <p:cNvPicPr preferRelativeResize="0"/>
          <p:nvPr/>
        </p:nvPicPr>
        <p:blipFill>
          <a:blip r:embed="rId3">
            <a:alphaModFix/>
          </a:blip>
          <a:stretch>
            <a:fillRect/>
          </a:stretch>
        </p:blipFill>
        <p:spPr>
          <a:xfrm>
            <a:off x="732677" y="1009300"/>
            <a:ext cx="7600776" cy="3927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nvSpPr>
        <p:spPr>
          <a:xfrm>
            <a:off x="628675" y="159325"/>
            <a:ext cx="7886700" cy="810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Modelo incremental-ventajas</a:t>
            </a:r>
            <a:endParaRPr sz="4000">
              <a:solidFill>
                <a:srgbClr val="0195D6"/>
              </a:solidFill>
            </a:endParaRPr>
          </a:p>
        </p:txBody>
      </p:sp>
      <p:sp>
        <p:nvSpPr>
          <p:cNvPr id="466" name="Google Shape;466;p56"/>
          <p:cNvSpPr txBox="1"/>
          <p:nvPr/>
        </p:nvSpPr>
        <p:spPr>
          <a:xfrm>
            <a:off x="3656425" y="969675"/>
            <a:ext cx="4911300" cy="2158800"/>
          </a:xfrm>
          <a:prstGeom prst="rect">
            <a:avLst/>
          </a:prstGeom>
          <a:solidFill>
            <a:srgbClr val="D9EAD3"/>
          </a:solidFill>
          <a:ln>
            <a:noFill/>
          </a:ln>
        </p:spPr>
        <p:txBody>
          <a:bodyPr anchorCtr="0" anchor="t" bIns="45700" lIns="91425" spcFirstLastPara="1" rIns="91425" wrap="square" tIns="45700">
            <a:noAutofit/>
          </a:bodyPr>
          <a:lstStyle/>
          <a:p>
            <a:pPr indent="-323850" lvl="0" marL="457200" rtl="0" algn="l">
              <a:lnSpc>
                <a:spcPct val="90000"/>
              </a:lnSpc>
              <a:spcBef>
                <a:spcPts val="1000"/>
              </a:spcBef>
              <a:spcAft>
                <a:spcPts val="0"/>
              </a:spcAft>
              <a:buClr>
                <a:srgbClr val="000000"/>
              </a:buClr>
              <a:buSzPts val="1500"/>
              <a:buChar char="●"/>
            </a:pPr>
            <a:r>
              <a:rPr lang="en" sz="1500">
                <a:solidFill>
                  <a:srgbClr val="595959"/>
                </a:solidFill>
              </a:rPr>
              <a:t>Veloz generación de software operativo.</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Flexibilidad que reduce el coste en el cambio de alcance y requisitos.</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Facilidad de probar y depurar en una iteración más pequeña.</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Es más fácil gestionar riesgos. </a:t>
            </a:r>
            <a:endParaRPr sz="1500">
              <a:solidFill>
                <a:srgbClr val="595959"/>
              </a:solidFill>
            </a:endParaRPr>
          </a:p>
          <a:p>
            <a:pPr indent="-323850" lvl="0" marL="457200" rtl="0" algn="l">
              <a:lnSpc>
                <a:spcPct val="90000"/>
              </a:lnSpc>
              <a:spcBef>
                <a:spcPts val="1200"/>
              </a:spcBef>
              <a:spcAft>
                <a:spcPts val="1200"/>
              </a:spcAft>
              <a:buClr>
                <a:srgbClr val="000000"/>
              </a:buClr>
              <a:buSzPts val="1500"/>
              <a:buChar char="●"/>
            </a:pPr>
            <a:r>
              <a:rPr lang="en" sz="1500">
                <a:solidFill>
                  <a:srgbClr val="595959"/>
                </a:solidFill>
              </a:rPr>
              <a:t>Cada iteración es un hito gestionado fácilmente.</a:t>
            </a:r>
            <a:endParaRPr sz="1200">
              <a:solidFill>
                <a:srgbClr val="58564E"/>
              </a:solidFill>
              <a:highlight>
                <a:srgbClr val="FFFFFF"/>
              </a:highlight>
              <a:latin typeface="Calibri"/>
              <a:ea typeface="Calibri"/>
              <a:cs typeface="Calibri"/>
              <a:sym typeface="Calibri"/>
            </a:endParaRPr>
          </a:p>
        </p:txBody>
      </p:sp>
      <p:pic>
        <p:nvPicPr>
          <p:cNvPr id="467" name="Google Shape;467;p56"/>
          <p:cNvPicPr preferRelativeResize="0"/>
          <p:nvPr/>
        </p:nvPicPr>
        <p:blipFill>
          <a:blip r:embed="rId3">
            <a:alphaModFix/>
          </a:blip>
          <a:stretch>
            <a:fillRect/>
          </a:stretch>
        </p:blipFill>
        <p:spPr>
          <a:xfrm>
            <a:off x="789675" y="1249866"/>
            <a:ext cx="1860600" cy="1649509"/>
          </a:xfrm>
          <a:prstGeom prst="rect">
            <a:avLst/>
          </a:prstGeom>
          <a:noFill/>
          <a:ln>
            <a:noFill/>
          </a:ln>
        </p:spPr>
      </p:pic>
      <p:sp>
        <p:nvSpPr>
          <p:cNvPr id="468" name="Google Shape;468;p56"/>
          <p:cNvSpPr txBox="1"/>
          <p:nvPr/>
        </p:nvSpPr>
        <p:spPr>
          <a:xfrm>
            <a:off x="3656425" y="3187275"/>
            <a:ext cx="4911300" cy="1551000"/>
          </a:xfrm>
          <a:prstGeom prst="rect">
            <a:avLst/>
          </a:prstGeom>
          <a:solidFill>
            <a:srgbClr val="F4CCCC"/>
          </a:solidFill>
          <a:ln>
            <a:noFill/>
          </a:ln>
        </p:spPr>
        <p:txBody>
          <a:bodyPr anchorCtr="0" anchor="t" bIns="45700" lIns="91425" spcFirstLastPara="1" rIns="91425" wrap="square" tIns="45700">
            <a:noAutofit/>
          </a:bodyPr>
          <a:lstStyle/>
          <a:p>
            <a:pPr indent="-317500" lvl="0" marL="457200" rtl="0" algn="l">
              <a:lnSpc>
                <a:spcPct val="90000"/>
              </a:lnSpc>
              <a:spcBef>
                <a:spcPts val="1000"/>
              </a:spcBef>
              <a:spcAft>
                <a:spcPts val="0"/>
              </a:spcAft>
              <a:buClr>
                <a:srgbClr val="000000"/>
              </a:buClr>
              <a:buSzPts val="1400"/>
              <a:buChar char="●"/>
            </a:pPr>
            <a:r>
              <a:rPr lang="en">
                <a:solidFill>
                  <a:srgbClr val="595959"/>
                </a:solidFill>
              </a:rPr>
              <a:t>Cada fase de una iteración es rígida y no se superponen con otras.</a:t>
            </a:r>
            <a:endParaRPr>
              <a:solidFill>
                <a:srgbClr val="595959"/>
              </a:solidFill>
            </a:endParaRPr>
          </a:p>
          <a:p>
            <a:pPr indent="-317500" lvl="0" marL="457200" rtl="0" algn="l">
              <a:lnSpc>
                <a:spcPct val="90000"/>
              </a:lnSpc>
              <a:spcBef>
                <a:spcPts val="1200"/>
              </a:spcBef>
              <a:spcAft>
                <a:spcPts val="0"/>
              </a:spcAft>
              <a:buClr>
                <a:srgbClr val="000000"/>
              </a:buClr>
              <a:buSzPts val="1400"/>
              <a:buChar char="●"/>
            </a:pPr>
            <a:r>
              <a:rPr lang="en">
                <a:solidFill>
                  <a:srgbClr val="595959"/>
                </a:solidFill>
              </a:rPr>
              <a:t>Posibles problemas de arquitectura.</a:t>
            </a:r>
            <a:endParaRPr>
              <a:solidFill>
                <a:srgbClr val="595959"/>
              </a:solidFill>
            </a:endParaRPr>
          </a:p>
          <a:p>
            <a:pPr indent="-317500" lvl="0" marL="457200" rtl="0" algn="l">
              <a:lnSpc>
                <a:spcPct val="90000"/>
              </a:lnSpc>
              <a:spcBef>
                <a:spcPts val="1200"/>
              </a:spcBef>
              <a:spcAft>
                <a:spcPts val="1200"/>
              </a:spcAft>
              <a:buClr>
                <a:srgbClr val="000000"/>
              </a:buClr>
              <a:buSzPts val="1400"/>
              <a:buChar char="●"/>
            </a:pPr>
            <a:r>
              <a:rPr lang="en">
                <a:solidFill>
                  <a:srgbClr val="595959"/>
                </a:solidFill>
              </a:rPr>
              <a:t>Se requiere una experiencia importante para definir los incrementos y distribuir en ellos las tareas de forma proporcionada.</a:t>
            </a:r>
            <a:endParaRPr sz="1300">
              <a:solidFill>
                <a:srgbClr val="595959"/>
              </a:solidFill>
            </a:endParaRPr>
          </a:p>
        </p:txBody>
      </p:sp>
      <p:pic>
        <p:nvPicPr>
          <p:cNvPr id="469" name="Google Shape;469;p56"/>
          <p:cNvPicPr preferRelativeResize="0"/>
          <p:nvPr/>
        </p:nvPicPr>
        <p:blipFill>
          <a:blip r:embed="rId4">
            <a:alphaModFix/>
          </a:blip>
          <a:stretch>
            <a:fillRect/>
          </a:stretch>
        </p:blipFill>
        <p:spPr>
          <a:xfrm>
            <a:off x="789675" y="3068500"/>
            <a:ext cx="1860600" cy="1669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7"/>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Modelo en espiral</a:t>
            </a:r>
            <a:endParaRPr sz="4000">
              <a:solidFill>
                <a:srgbClr val="0195D6"/>
              </a:solidFill>
            </a:endParaRPr>
          </a:p>
        </p:txBody>
      </p:sp>
      <p:sp>
        <p:nvSpPr>
          <p:cNvPr id="475" name="Google Shape;475;p57"/>
          <p:cNvSpPr txBox="1"/>
          <p:nvPr/>
        </p:nvSpPr>
        <p:spPr>
          <a:xfrm>
            <a:off x="5304450" y="2030700"/>
            <a:ext cx="3608700" cy="3084000"/>
          </a:xfrm>
          <a:prstGeom prst="rect">
            <a:avLst/>
          </a:prstGeom>
          <a:noFill/>
          <a:ln>
            <a:noFill/>
          </a:ln>
        </p:spPr>
        <p:txBody>
          <a:bodyPr anchorCtr="0" anchor="t" bIns="45700" lIns="91425" spcFirstLastPara="1" rIns="91425" wrap="square" tIns="45700">
            <a:normAutofit fontScale="77500"/>
          </a:bodyPr>
          <a:lstStyle/>
          <a:p>
            <a:pPr indent="0" lvl="0" marL="0" rtl="0" algn="just">
              <a:lnSpc>
                <a:spcPct val="115000"/>
              </a:lnSpc>
              <a:spcBef>
                <a:spcPts val="0"/>
              </a:spcBef>
              <a:spcAft>
                <a:spcPts val="0"/>
              </a:spcAft>
              <a:buNone/>
            </a:pPr>
            <a:r>
              <a:rPr lang="en" sz="1700">
                <a:solidFill>
                  <a:srgbClr val="595959"/>
                </a:solidFill>
              </a:rPr>
              <a:t>Las actividades de este modelo se conforman en una espiral, cada bucle representa un conjunto de actividades. Las actividades no están fijadas a priori, sino que las siguientes se eligen en función del análisis de riesgos, comenzando por el bucle anterior.</a:t>
            </a:r>
            <a:endParaRPr sz="1700">
              <a:solidFill>
                <a:srgbClr val="595959"/>
              </a:solidFill>
            </a:endParaRPr>
          </a:p>
          <a:p>
            <a:pPr indent="0" lvl="0" marL="0" rtl="0" algn="just">
              <a:lnSpc>
                <a:spcPct val="115000"/>
              </a:lnSpc>
              <a:spcBef>
                <a:spcPts val="1200"/>
              </a:spcBef>
              <a:spcAft>
                <a:spcPts val="1200"/>
              </a:spcAft>
              <a:buNone/>
            </a:pPr>
            <a:r>
              <a:rPr lang="en" sz="1700">
                <a:solidFill>
                  <a:srgbClr val="595959"/>
                </a:solidFill>
              </a:rPr>
              <a:t>Al ser un modelo de ciclo de vida orientado a la gestión de riesgos, uno de los aspectos fundamentales de su éxito radica en que el equipo que lo aplique tenga la necesaria experiencia y habilidad para detectar y catalogar correctamente riesgos.</a:t>
            </a:r>
            <a:endParaRPr sz="1300">
              <a:solidFill>
                <a:srgbClr val="595959"/>
              </a:solidFill>
            </a:endParaRPr>
          </a:p>
        </p:txBody>
      </p:sp>
      <p:pic>
        <p:nvPicPr>
          <p:cNvPr id="476" name="Google Shape;476;p57"/>
          <p:cNvPicPr preferRelativeResize="0"/>
          <p:nvPr/>
        </p:nvPicPr>
        <p:blipFill>
          <a:blip r:embed="rId3">
            <a:alphaModFix/>
          </a:blip>
          <a:stretch>
            <a:fillRect/>
          </a:stretch>
        </p:blipFill>
        <p:spPr>
          <a:xfrm>
            <a:off x="56175" y="1023450"/>
            <a:ext cx="5095875" cy="4072625"/>
          </a:xfrm>
          <a:prstGeom prst="rect">
            <a:avLst/>
          </a:prstGeom>
          <a:noFill/>
          <a:ln>
            <a:noFill/>
          </a:ln>
        </p:spPr>
      </p:pic>
      <p:pic>
        <p:nvPicPr>
          <p:cNvPr id="477" name="Google Shape;477;p57"/>
          <p:cNvPicPr preferRelativeResize="0"/>
          <p:nvPr/>
        </p:nvPicPr>
        <p:blipFill>
          <a:blip r:embed="rId4">
            <a:alphaModFix/>
          </a:blip>
          <a:stretch>
            <a:fillRect/>
          </a:stretch>
        </p:blipFill>
        <p:spPr>
          <a:xfrm>
            <a:off x="5609350" y="1023450"/>
            <a:ext cx="2982225" cy="9560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¿Para qué sirve un ciclo de vida?</a:t>
            </a:r>
            <a:endParaRPr sz="4000">
              <a:solidFill>
                <a:srgbClr val="0195D6"/>
              </a:solidFill>
            </a:endParaRPr>
          </a:p>
        </p:txBody>
      </p:sp>
      <p:sp>
        <p:nvSpPr>
          <p:cNvPr id="264" name="Google Shape;264;p31"/>
          <p:cNvSpPr txBox="1"/>
          <p:nvPr/>
        </p:nvSpPr>
        <p:spPr>
          <a:xfrm>
            <a:off x="857250" y="1538725"/>
            <a:ext cx="7460700" cy="2986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 sz="1700">
                <a:solidFill>
                  <a:srgbClr val="444444"/>
                </a:solidFill>
              </a:rPr>
              <a:t>Determina el orden de las fases del proceso de software:</a:t>
            </a:r>
            <a:endParaRPr sz="1700">
              <a:solidFill>
                <a:srgbClr val="444444"/>
              </a:solidFill>
            </a:endParaRPr>
          </a:p>
          <a:p>
            <a:pPr indent="0" lvl="0" marL="0" rtl="0" algn="l">
              <a:spcBef>
                <a:spcPts val="0"/>
              </a:spcBef>
              <a:spcAft>
                <a:spcPts val="0"/>
              </a:spcAft>
              <a:buNone/>
            </a:pPr>
            <a:r>
              <a:rPr lang="en" sz="1700">
                <a:solidFill>
                  <a:srgbClr val="444444"/>
                </a:solidFill>
              </a:rPr>
              <a:t>• Establece los criterios de transición para pasar de una fase a la siguiente.</a:t>
            </a:r>
            <a:endParaRPr sz="1700">
              <a:solidFill>
                <a:srgbClr val="444444"/>
              </a:solidFill>
            </a:endParaRPr>
          </a:p>
          <a:p>
            <a:pPr indent="0" lvl="0" marL="0" rtl="0" algn="l">
              <a:spcBef>
                <a:spcPts val="0"/>
              </a:spcBef>
              <a:spcAft>
                <a:spcPts val="0"/>
              </a:spcAft>
              <a:buNone/>
            </a:pPr>
            <a:r>
              <a:rPr lang="en" sz="1700">
                <a:solidFill>
                  <a:srgbClr val="444444"/>
                </a:solidFill>
              </a:rPr>
              <a:t>• Define las entradas y salidas de cada fase.</a:t>
            </a:r>
            <a:endParaRPr sz="1700">
              <a:solidFill>
                <a:srgbClr val="444444"/>
              </a:solidFill>
            </a:endParaRPr>
          </a:p>
          <a:p>
            <a:pPr indent="0" lvl="0" marL="0" rtl="0" algn="l">
              <a:spcBef>
                <a:spcPts val="0"/>
              </a:spcBef>
              <a:spcAft>
                <a:spcPts val="0"/>
              </a:spcAft>
              <a:buNone/>
            </a:pPr>
            <a:r>
              <a:rPr lang="en" sz="1700">
                <a:solidFill>
                  <a:srgbClr val="444444"/>
                </a:solidFill>
              </a:rPr>
              <a:t>• Describe los estados por los que pasa el producto.</a:t>
            </a:r>
            <a:endParaRPr sz="1700">
              <a:solidFill>
                <a:srgbClr val="444444"/>
              </a:solidFill>
            </a:endParaRPr>
          </a:p>
          <a:p>
            <a:pPr indent="0" lvl="0" marL="0" rtl="0" algn="l">
              <a:spcBef>
                <a:spcPts val="0"/>
              </a:spcBef>
              <a:spcAft>
                <a:spcPts val="0"/>
              </a:spcAft>
              <a:buNone/>
            </a:pPr>
            <a:r>
              <a:rPr lang="en" sz="1700">
                <a:solidFill>
                  <a:srgbClr val="444444"/>
                </a:solidFill>
              </a:rPr>
              <a:t>• Describe las actividades a realizar para transformar el producto.</a:t>
            </a:r>
            <a:endParaRPr sz="1700">
              <a:solidFill>
                <a:srgbClr val="444444"/>
              </a:solidFill>
            </a:endParaRPr>
          </a:p>
          <a:p>
            <a:pPr indent="0" lvl="0" marL="0" rtl="0" algn="l">
              <a:spcBef>
                <a:spcPts val="0"/>
              </a:spcBef>
              <a:spcAft>
                <a:spcPts val="0"/>
              </a:spcAft>
              <a:buNone/>
            </a:pPr>
            <a:r>
              <a:rPr lang="en" sz="1700">
                <a:solidFill>
                  <a:srgbClr val="444444"/>
                </a:solidFill>
              </a:rPr>
              <a:t>• Define un esquema que sirve como base para planificar, organizar, coordinar, desarrollar…</a:t>
            </a:r>
            <a:endParaRPr sz="2300">
              <a:solidFill>
                <a:srgbClr val="44444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Modelo en espiral</a:t>
            </a:r>
            <a:endParaRPr sz="4000">
              <a:solidFill>
                <a:srgbClr val="0195D6"/>
              </a:solidFill>
            </a:endParaRPr>
          </a:p>
        </p:txBody>
      </p:sp>
      <p:pic>
        <p:nvPicPr>
          <p:cNvPr id="483" name="Google Shape;483;p58"/>
          <p:cNvPicPr preferRelativeResize="0"/>
          <p:nvPr/>
        </p:nvPicPr>
        <p:blipFill>
          <a:blip r:embed="rId3">
            <a:alphaModFix/>
          </a:blip>
          <a:stretch>
            <a:fillRect/>
          </a:stretch>
        </p:blipFill>
        <p:spPr>
          <a:xfrm>
            <a:off x="199225" y="1882288"/>
            <a:ext cx="2285050" cy="1711582"/>
          </a:xfrm>
          <a:prstGeom prst="rect">
            <a:avLst/>
          </a:prstGeom>
          <a:noFill/>
          <a:ln>
            <a:noFill/>
          </a:ln>
        </p:spPr>
      </p:pic>
      <p:sp>
        <p:nvSpPr>
          <p:cNvPr id="484" name="Google Shape;484;p58"/>
          <p:cNvSpPr txBox="1"/>
          <p:nvPr/>
        </p:nvSpPr>
        <p:spPr>
          <a:xfrm>
            <a:off x="2717400" y="1122075"/>
            <a:ext cx="6299400" cy="38292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fontScale="77500" lnSpcReduction="10000"/>
          </a:bodyPr>
          <a:lstStyle/>
          <a:p>
            <a:pPr indent="0" lvl="0" marL="0" rtl="0" algn="l">
              <a:lnSpc>
                <a:spcPct val="90000"/>
              </a:lnSpc>
              <a:spcBef>
                <a:spcPts val="1000"/>
              </a:spcBef>
              <a:spcAft>
                <a:spcPts val="0"/>
              </a:spcAft>
              <a:buNone/>
            </a:pPr>
            <a:r>
              <a:rPr lang="en" sz="1670" u="sng">
                <a:solidFill>
                  <a:srgbClr val="595959"/>
                </a:solidFill>
              </a:rPr>
              <a:t>El proceso empieza en la posición central. Desde allí se mueve en el sentido de las agujas del reloj.</a:t>
            </a:r>
            <a:endParaRPr sz="1670" u="sng">
              <a:solidFill>
                <a:srgbClr val="595959"/>
              </a:solidFill>
            </a:endParaRPr>
          </a:p>
          <a:p>
            <a:pPr indent="0" lvl="0" marL="0" rtl="0" algn="l">
              <a:lnSpc>
                <a:spcPct val="90000"/>
              </a:lnSpc>
              <a:spcBef>
                <a:spcPts val="1200"/>
              </a:spcBef>
              <a:spcAft>
                <a:spcPts val="0"/>
              </a:spcAft>
              <a:buNone/>
            </a:pPr>
            <a:r>
              <a:rPr b="1" lang="en" sz="1800">
                <a:solidFill>
                  <a:srgbClr val="595959"/>
                </a:solidFill>
              </a:rPr>
              <a:t>Para cada ciclo habrá cuatro actividades:</a:t>
            </a:r>
            <a:endParaRPr b="1" sz="1700" u="sng">
              <a:solidFill>
                <a:srgbClr val="595959"/>
              </a:solidFill>
              <a:latin typeface="Merriweather"/>
              <a:ea typeface="Merriweather"/>
              <a:cs typeface="Merriweather"/>
              <a:sym typeface="Merriweather"/>
            </a:endParaRPr>
          </a:p>
          <a:p>
            <a:pPr indent="0" lvl="0" marL="0" rtl="0" algn="l">
              <a:lnSpc>
                <a:spcPct val="90000"/>
              </a:lnSpc>
              <a:spcBef>
                <a:spcPts val="1200"/>
              </a:spcBef>
              <a:spcAft>
                <a:spcPts val="0"/>
              </a:spcAft>
              <a:buNone/>
            </a:pPr>
            <a:r>
              <a:rPr b="1" lang="en" sz="1800">
                <a:solidFill>
                  <a:srgbClr val="595959"/>
                </a:solidFill>
              </a:rPr>
              <a:t>1. </a:t>
            </a:r>
            <a:r>
              <a:rPr lang="en" sz="1800">
                <a:solidFill>
                  <a:srgbClr val="595959"/>
                </a:solidFill>
              </a:rPr>
              <a:t>Determinar o fijar objetivos:</a:t>
            </a:r>
            <a:endParaRPr sz="1800">
              <a:solidFill>
                <a:srgbClr val="595959"/>
              </a:solidFill>
            </a:endParaRPr>
          </a:p>
          <a:p>
            <a:pPr indent="0" lvl="0" marL="457200" rtl="0" algn="l">
              <a:lnSpc>
                <a:spcPct val="90000"/>
              </a:lnSpc>
              <a:spcBef>
                <a:spcPts val="1200"/>
              </a:spcBef>
              <a:spcAft>
                <a:spcPts val="0"/>
              </a:spcAft>
              <a:buNone/>
            </a:pPr>
            <a:r>
              <a:rPr lang="en" sz="1800">
                <a:solidFill>
                  <a:srgbClr val="595959"/>
                </a:solidFill>
              </a:rPr>
              <a:t>• Fijar también los productos definidos a obtener: requerimientos, especificación,       manual de usuario.</a:t>
            </a:r>
            <a:endParaRPr sz="1800">
              <a:solidFill>
                <a:srgbClr val="595959"/>
              </a:solidFill>
            </a:endParaRPr>
          </a:p>
          <a:p>
            <a:pPr indent="457200" lvl="0" marL="0" rtl="0" algn="l">
              <a:lnSpc>
                <a:spcPct val="90000"/>
              </a:lnSpc>
              <a:spcBef>
                <a:spcPts val="1200"/>
              </a:spcBef>
              <a:spcAft>
                <a:spcPts val="0"/>
              </a:spcAft>
              <a:buNone/>
            </a:pPr>
            <a:r>
              <a:rPr lang="en" sz="1800">
                <a:solidFill>
                  <a:srgbClr val="595959"/>
                </a:solidFill>
              </a:rPr>
              <a:t>• Fijar las restricciones.</a:t>
            </a:r>
            <a:endParaRPr sz="1800">
              <a:solidFill>
                <a:srgbClr val="595959"/>
              </a:solidFill>
            </a:endParaRPr>
          </a:p>
          <a:p>
            <a:pPr indent="0" lvl="0" marL="457200" rtl="0" algn="l">
              <a:lnSpc>
                <a:spcPct val="90000"/>
              </a:lnSpc>
              <a:spcBef>
                <a:spcPts val="1200"/>
              </a:spcBef>
              <a:spcAft>
                <a:spcPts val="0"/>
              </a:spcAft>
              <a:buNone/>
            </a:pPr>
            <a:r>
              <a:rPr lang="en" sz="1800">
                <a:solidFill>
                  <a:srgbClr val="595959"/>
                </a:solidFill>
              </a:rPr>
              <a:t>• Identificar riesgos del proyecto y estrategias alternativas para evitarlos.</a:t>
            </a:r>
            <a:endParaRPr sz="1800">
              <a:solidFill>
                <a:srgbClr val="595959"/>
              </a:solidFill>
            </a:endParaRPr>
          </a:p>
          <a:p>
            <a:pPr indent="457200" lvl="0" marL="0" rtl="0" algn="l">
              <a:lnSpc>
                <a:spcPct val="90000"/>
              </a:lnSpc>
              <a:spcBef>
                <a:spcPts val="1200"/>
              </a:spcBef>
              <a:spcAft>
                <a:spcPts val="0"/>
              </a:spcAft>
              <a:buNone/>
            </a:pPr>
            <a:r>
              <a:rPr lang="en" sz="1800">
                <a:solidFill>
                  <a:srgbClr val="595959"/>
                </a:solidFill>
              </a:rPr>
              <a:t>• Hay una cosa que solo se hace una vez: planificación inicial o previa</a:t>
            </a:r>
            <a:endParaRPr sz="1800">
              <a:solidFill>
                <a:srgbClr val="595959"/>
              </a:solidFill>
            </a:endParaRPr>
          </a:p>
          <a:p>
            <a:pPr indent="0" lvl="0" marL="0" rtl="0" algn="l">
              <a:lnSpc>
                <a:spcPct val="90000"/>
              </a:lnSpc>
              <a:spcBef>
                <a:spcPts val="1200"/>
              </a:spcBef>
              <a:spcAft>
                <a:spcPts val="0"/>
              </a:spcAft>
              <a:buNone/>
            </a:pPr>
            <a:r>
              <a:rPr b="1" lang="en" sz="1800">
                <a:solidFill>
                  <a:srgbClr val="595959"/>
                </a:solidFill>
              </a:rPr>
              <a:t>2. </a:t>
            </a:r>
            <a:r>
              <a:rPr lang="en" sz="1800">
                <a:solidFill>
                  <a:srgbClr val="595959"/>
                </a:solidFill>
              </a:rPr>
              <a:t>Análisis del riesgo:</a:t>
            </a:r>
            <a:endParaRPr sz="1800">
              <a:solidFill>
                <a:srgbClr val="595959"/>
              </a:solidFill>
            </a:endParaRPr>
          </a:p>
          <a:p>
            <a:pPr indent="0" lvl="0" marL="457200" rtl="0" algn="l">
              <a:lnSpc>
                <a:spcPct val="90000"/>
              </a:lnSpc>
              <a:spcBef>
                <a:spcPts val="1200"/>
              </a:spcBef>
              <a:spcAft>
                <a:spcPts val="0"/>
              </a:spcAft>
              <a:buNone/>
            </a:pPr>
            <a:r>
              <a:rPr lang="en" sz="1800">
                <a:solidFill>
                  <a:srgbClr val="595959"/>
                </a:solidFill>
              </a:rPr>
              <a:t>• Estudiar todos los riesgos potenciales y se seleccionan una o varias alternativas propuestas para reducir o eliminar los riesgos</a:t>
            </a:r>
            <a:endParaRPr>
              <a:solidFill>
                <a:srgbClr val="595959"/>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rgbClr val="59595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9"/>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Modelo en espiral</a:t>
            </a:r>
            <a:endParaRPr sz="4000">
              <a:solidFill>
                <a:srgbClr val="0195D6"/>
              </a:solidFill>
            </a:endParaRPr>
          </a:p>
        </p:txBody>
      </p:sp>
      <p:pic>
        <p:nvPicPr>
          <p:cNvPr id="490" name="Google Shape;490;p59"/>
          <p:cNvPicPr preferRelativeResize="0"/>
          <p:nvPr/>
        </p:nvPicPr>
        <p:blipFill>
          <a:blip r:embed="rId3">
            <a:alphaModFix/>
          </a:blip>
          <a:stretch>
            <a:fillRect/>
          </a:stretch>
        </p:blipFill>
        <p:spPr>
          <a:xfrm>
            <a:off x="199225" y="1882288"/>
            <a:ext cx="2285050" cy="1711582"/>
          </a:xfrm>
          <a:prstGeom prst="rect">
            <a:avLst/>
          </a:prstGeom>
          <a:noFill/>
          <a:ln>
            <a:noFill/>
          </a:ln>
        </p:spPr>
      </p:pic>
      <p:sp>
        <p:nvSpPr>
          <p:cNvPr id="491" name="Google Shape;491;p59"/>
          <p:cNvSpPr txBox="1"/>
          <p:nvPr/>
        </p:nvSpPr>
        <p:spPr>
          <a:xfrm>
            <a:off x="2712025" y="1148050"/>
            <a:ext cx="6084900" cy="37356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 sz="1500">
                <a:solidFill>
                  <a:srgbClr val="595959"/>
                </a:solidFill>
              </a:rPr>
              <a:t>3.</a:t>
            </a:r>
            <a:r>
              <a:rPr lang="en" sz="1500">
                <a:solidFill>
                  <a:srgbClr val="595959"/>
                </a:solidFill>
              </a:rPr>
              <a:t> Desarrollar, verificar y validar (probar):</a:t>
            </a:r>
            <a:endParaRPr sz="1500">
              <a:solidFill>
                <a:srgbClr val="595959"/>
              </a:solidFill>
            </a:endParaRPr>
          </a:p>
          <a:p>
            <a:pPr indent="457200" lvl="0" marL="0" rtl="0" algn="l">
              <a:lnSpc>
                <a:spcPct val="90000"/>
              </a:lnSpc>
              <a:spcBef>
                <a:spcPts val="1200"/>
              </a:spcBef>
              <a:spcAft>
                <a:spcPts val="0"/>
              </a:spcAft>
              <a:buNone/>
            </a:pPr>
            <a:r>
              <a:rPr lang="en" sz="1500">
                <a:solidFill>
                  <a:srgbClr val="595959"/>
                </a:solidFill>
              </a:rPr>
              <a:t>• Tareas de la actividad propia y de prueba.</a:t>
            </a:r>
            <a:endParaRPr sz="1500">
              <a:solidFill>
                <a:srgbClr val="595959"/>
              </a:solidFill>
            </a:endParaRPr>
          </a:p>
          <a:p>
            <a:pPr indent="0" lvl="0" marL="457200" rtl="0" algn="l">
              <a:lnSpc>
                <a:spcPct val="90000"/>
              </a:lnSpc>
              <a:spcBef>
                <a:spcPts val="1200"/>
              </a:spcBef>
              <a:spcAft>
                <a:spcPts val="0"/>
              </a:spcAft>
              <a:buNone/>
            </a:pPr>
            <a:r>
              <a:rPr lang="en" sz="1500">
                <a:solidFill>
                  <a:srgbClr val="595959"/>
                </a:solidFill>
              </a:rPr>
              <a:t>• Análisis de alternativas e identificación de resolución de riesgos.</a:t>
            </a:r>
            <a:endParaRPr sz="1500">
              <a:solidFill>
                <a:srgbClr val="595959"/>
              </a:solidFill>
            </a:endParaRPr>
          </a:p>
          <a:p>
            <a:pPr indent="0" lvl="0" marL="457200" rtl="0" algn="l">
              <a:lnSpc>
                <a:spcPct val="90000"/>
              </a:lnSpc>
              <a:spcBef>
                <a:spcPts val="1200"/>
              </a:spcBef>
              <a:spcAft>
                <a:spcPts val="0"/>
              </a:spcAft>
              <a:buNone/>
            </a:pPr>
            <a:r>
              <a:rPr lang="en" sz="1500">
                <a:solidFill>
                  <a:srgbClr val="595959"/>
                </a:solidFill>
              </a:rPr>
              <a:t>• Dependiendo del resultado de la evaluación de riesgos, se elige un modelo para el desarrollo, que puede ser cualquiera de los otros existentes, como formal, evolutivo, cascada, etc. Así, por ejemplo, si los riesgos de la interfaz de usuario son dominantes, un modelo de desarrollo apropiado podría ser la construcción de prototipos evolutivos.</a:t>
            </a:r>
            <a:endParaRPr sz="1500">
              <a:solidFill>
                <a:srgbClr val="595959"/>
              </a:solidFill>
            </a:endParaRPr>
          </a:p>
          <a:p>
            <a:pPr indent="0" lvl="0" marL="0" rtl="0" algn="l">
              <a:lnSpc>
                <a:spcPct val="90000"/>
              </a:lnSpc>
              <a:spcBef>
                <a:spcPts val="1200"/>
              </a:spcBef>
              <a:spcAft>
                <a:spcPts val="0"/>
              </a:spcAft>
              <a:buNone/>
            </a:pPr>
            <a:r>
              <a:rPr b="1" lang="en" sz="1500">
                <a:solidFill>
                  <a:srgbClr val="595959"/>
                </a:solidFill>
              </a:rPr>
              <a:t>4.</a:t>
            </a:r>
            <a:r>
              <a:rPr lang="en" sz="1500">
                <a:solidFill>
                  <a:srgbClr val="595959"/>
                </a:solidFill>
              </a:rPr>
              <a:t> Planificar:</a:t>
            </a:r>
            <a:endParaRPr sz="1500">
              <a:solidFill>
                <a:srgbClr val="595959"/>
              </a:solidFill>
            </a:endParaRPr>
          </a:p>
          <a:p>
            <a:pPr indent="0" lvl="0" marL="457200" rtl="0" algn="l">
              <a:lnSpc>
                <a:spcPct val="90000"/>
              </a:lnSpc>
              <a:spcBef>
                <a:spcPts val="1200"/>
              </a:spcBef>
              <a:spcAft>
                <a:spcPts val="1200"/>
              </a:spcAft>
              <a:buNone/>
            </a:pPr>
            <a:r>
              <a:rPr lang="en" sz="1500">
                <a:solidFill>
                  <a:srgbClr val="595959"/>
                </a:solidFill>
              </a:rPr>
              <a:t>• Revisar todo lo que se ha llevado a cabo, evaluando y decidiendo si se continúa con las fases siguientes y planificando la próxima actividad.</a:t>
            </a:r>
            <a:endParaRPr sz="1100">
              <a:solidFill>
                <a:srgbClr val="59595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nvSpPr>
        <p:spPr>
          <a:xfrm>
            <a:off x="628663" y="206775"/>
            <a:ext cx="7886700" cy="915300"/>
          </a:xfrm>
          <a:prstGeom prst="rect">
            <a:avLst/>
          </a:prstGeom>
          <a:noFill/>
          <a:ln>
            <a:noFill/>
          </a:ln>
        </p:spPr>
        <p:txBody>
          <a:bodyPr anchorCtr="0" anchor="ctr" bIns="45700" lIns="91425" spcFirstLastPara="1" rIns="91425" wrap="square" tIns="45700">
            <a:normAutofit fontScale="92500"/>
          </a:bodyPr>
          <a:lstStyle/>
          <a:p>
            <a:pPr indent="0" lvl="0" marL="0" rtl="0" algn="ctr">
              <a:lnSpc>
                <a:spcPct val="90000"/>
              </a:lnSpc>
              <a:spcBef>
                <a:spcPts val="0"/>
              </a:spcBef>
              <a:spcAft>
                <a:spcPts val="0"/>
              </a:spcAft>
              <a:buNone/>
            </a:pPr>
            <a:r>
              <a:rPr lang="en" sz="4000">
                <a:solidFill>
                  <a:srgbClr val="0195D6"/>
                </a:solidFill>
              </a:rPr>
              <a:t>Modelo espiral ventajas-desventajas</a:t>
            </a:r>
            <a:endParaRPr sz="4000">
              <a:solidFill>
                <a:srgbClr val="0195D6"/>
              </a:solidFill>
            </a:endParaRPr>
          </a:p>
        </p:txBody>
      </p:sp>
      <p:sp>
        <p:nvSpPr>
          <p:cNvPr id="497" name="Google Shape;497;p60"/>
          <p:cNvSpPr txBox="1"/>
          <p:nvPr/>
        </p:nvSpPr>
        <p:spPr>
          <a:xfrm>
            <a:off x="2478225" y="1122075"/>
            <a:ext cx="6499500" cy="1745700"/>
          </a:xfrm>
          <a:prstGeom prst="rect">
            <a:avLst/>
          </a:prstGeom>
          <a:solidFill>
            <a:srgbClr val="D9EAD3"/>
          </a:solidFill>
          <a:ln>
            <a:noFill/>
          </a:ln>
        </p:spPr>
        <p:txBody>
          <a:bodyPr anchorCtr="0" anchor="t" bIns="45700" lIns="91425" spcFirstLastPara="1" rIns="91425" wrap="square" tIns="45700">
            <a:noAutofit/>
          </a:bodyPr>
          <a:lstStyle/>
          <a:p>
            <a:pPr indent="-323850" lvl="0" marL="457200" rtl="0" algn="l">
              <a:lnSpc>
                <a:spcPct val="90000"/>
              </a:lnSpc>
              <a:spcBef>
                <a:spcPts val="0"/>
              </a:spcBef>
              <a:spcAft>
                <a:spcPts val="0"/>
              </a:spcAft>
              <a:buClr>
                <a:srgbClr val="000000"/>
              </a:buClr>
              <a:buSzPts val="1500"/>
              <a:buChar char="●"/>
            </a:pPr>
            <a:r>
              <a:rPr lang="en" sz="1500">
                <a:solidFill>
                  <a:srgbClr val="595959"/>
                </a:solidFill>
              </a:rPr>
              <a:t>La funcionalidad adicional o los cambios se pueden hacer en una etapa posterior.</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Fácil estimación del coste, ya que la construcción del prototipo se hace en pequeños fragmentos.</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El desarrollo continuo o repetido ayuda en la gestión de riesgos</a:t>
            </a:r>
            <a:endParaRPr sz="1500">
              <a:solidFill>
                <a:srgbClr val="595959"/>
              </a:solidFill>
            </a:endParaRPr>
          </a:p>
          <a:p>
            <a:pPr indent="-323850" lvl="0" marL="457200" rtl="0" algn="l">
              <a:lnSpc>
                <a:spcPct val="90000"/>
              </a:lnSpc>
              <a:spcBef>
                <a:spcPts val="1200"/>
              </a:spcBef>
              <a:spcAft>
                <a:spcPts val="1200"/>
              </a:spcAft>
              <a:buClr>
                <a:srgbClr val="000000"/>
              </a:buClr>
              <a:buSzPts val="1500"/>
              <a:buChar char="●"/>
            </a:pPr>
            <a:r>
              <a:rPr lang="en" sz="1500">
                <a:solidFill>
                  <a:srgbClr val="595959"/>
                </a:solidFill>
              </a:rPr>
              <a:t>Rápido desarrollo, las características se añaden sistemáticamente.</a:t>
            </a:r>
            <a:endParaRPr sz="1050">
              <a:solidFill>
                <a:srgbClr val="000000"/>
              </a:solidFill>
              <a:highlight>
                <a:srgbClr val="FFFFFF"/>
              </a:highlight>
              <a:latin typeface="Verdana"/>
              <a:ea typeface="Verdana"/>
              <a:cs typeface="Verdana"/>
              <a:sym typeface="Verdana"/>
            </a:endParaRPr>
          </a:p>
        </p:txBody>
      </p:sp>
      <p:sp>
        <p:nvSpPr>
          <p:cNvPr id="498" name="Google Shape;498;p60"/>
          <p:cNvSpPr txBox="1"/>
          <p:nvPr/>
        </p:nvSpPr>
        <p:spPr>
          <a:xfrm>
            <a:off x="2476500" y="2929200"/>
            <a:ext cx="6499500" cy="1909500"/>
          </a:xfrm>
          <a:prstGeom prst="rect">
            <a:avLst/>
          </a:prstGeom>
          <a:solidFill>
            <a:srgbClr val="F4CCCC"/>
          </a:solidFill>
          <a:ln>
            <a:noFill/>
          </a:ln>
        </p:spPr>
        <p:txBody>
          <a:bodyPr anchorCtr="0" anchor="t" bIns="45700" lIns="91425" spcFirstLastPara="1" rIns="91425" wrap="square" tIns="45700">
            <a:noAutofit/>
          </a:bodyPr>
          <a:lstStyle/>
          <a:p>
            <a:pPr indent="-323850" lvl="0" marL="457200" rtl="0" algn="l">
              <a:lnSpc>
                <a:spcPct val="90000"/>
              </a:lnSpc>
              <a:spcBef>
                <a:spcPts val="1000"/>
              </a:spcBef>
              <a:spcAft>
                <a:spcPts val="0"/>
              </a:spcAft>
              <a:buClr>
                <a:srgbClr val="000000"/>
              </a:buClr>
              <a:buSzPts val="1500"/>
              <a:buChar char="●"/>
            </a:pPr>
            <a:r>
              <a:rPr lang="en" sz="1500">
                <a:solidFill>
                  <a:srgbClr val="595959"/>
                </a:solidFill>
              </a:rPr>
              <a:t>Riesgo de no cumplir con la planificación o el presupuesto.</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Funciona mejor para proyectos grandes.</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Debe ser seguido estrictamente.</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Más documentación al tener fases intermedias.</a:t>
            </a:r>
            <a:endParaRPr sz="1500">
              <a:solidFill>
                <a:srgbClr val="595959"/>
              </a:solidFill>
            </a:endParaRPr>
          </a:p>
          <a:p>
            <a:pPr indent="-323850" lvl="0" marL="457200" rtl="0" algn="l">
              <a:lnSpc>
                <a:spcPct val="90000"/>
              </a:lnSpc>
              <a:spcBef>
                <a:spcPts val="1200"/>
              </a:spcBef>
              <a:spcAft>
                <a:spcPts val="1200"/>
              </a:spcAft>
              <a:buClr>
                <a:srgbClr val="000000"/>
              </a:buClr>
              <a:buSzPts val="1500"/>
              <a:buChar char="●"/>
            </a:pPr>
            <a:r>
              <a:rPr lang="en" sz="1500">
                <a:solidFill>
                  <a:srgbClr val="595959"/>
                </a:solidFill>
              </a:rPr>
              <a:t>No es aconsejable para proyectos pequeños, la ratio coste beneficio no es rentable.</a:t>
            </a:r>
            <a:endParaRPr sz="1150">
              <a:solidFill>
                <a:srgbClr val="000000"/>
              </a:solidFill>
              <a:highlight>
                <a:srgbClr val="FFFFFF"/>
              </a:highlight>
              <a:latin typeface="Verdana"/>
              <a:ea typeface="Verdana"/>
              <a:cs typeface="Verdana"/>
              <a:sym typeface="Verdana"/>
            </a:endParaRPr>
          </a:p>
        </p:txBody>
      </p:sp>
      <p:pic>
        <p:nvPicPr>
          <p:cNvPr id="499" name="Google Shape;499;p60"/>
          <p:cNvPicPr preferRelativeResize="0"/>
          <p:nvPr/>
        </p:nvPicPr>
        <p:blipFill>
          <a:blip r:embed="rId3">
            <a:alphaModFix/>
          </a:blip>
          <a:stretch>
            <a:fillRect/>
          </a:stretch>
        </p:blipFill>
        <p:spPr>
          <a:xfrm>
            <a:off x="484875" y="1249866"/>
            <a:ext cx="1860600" cy="1649509"/>
          </a:xfrm>
          <a:prstGeom prst="rect">
            <a:avLst/>
          </a:prstGeom>
          <a:noFill/>
          <a:ln>
            <a:noFill/>
          </a:ln>
        </p:spPr>
      </p:pic>
      <p:pic>
        <p:nvPicPr>
          <p:cNvPr id="500" name="Google Shape;500;p60"/>
          <p:cNvPicPr preferRelativeResize="0"/>
          <p:nvPr/>
        </p:nvPicPr>
        <p:blipFill>
          <a:blip r:embed="rId4">
            <a:alphaModFix/>
          </a:blip>
          <a:stretch>
            <a:fillRect/>
          </a:stretch>
        </p:blipFill>
        <p:spPr>
          <a:xfrm>
            <a:off x="484875" y="3068500"/>
            <a:ext cx="1860600" cy="1669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1"/>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Modelo de prototipos</a:t>
            </a:r>
            <a:endParaRPr sz="4000">
              <a:solidFill>
                <a:srgbClr val="0195D6"/>
              </a:solidFill>
            </a:endParaRPr>
          </a:p>
        </p:txBody>
      </p:sp>
      <p:sp>
        <p:nvSpPr>
          <p:cNvPr id="506" name="Google Shape;506;p61"/>
          <p:cNvSpPr txBox="1"/>
          <p:nvPr/>
        </p:nvSpPr>
        <p:spPr>
          <a:xfrm>
            <a:off x="3655000" y="981950"/>
            <a:ext cx="5195700" cy="3670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0" lvl="0" marL="0" rtl="0" algn="just">
              <a:lnSpc>
                <a:spcPct val="115000"/>
              </a:lnSpc>
              <a:spcBef>
                <a:spcPts val="1000"/>
              </a:spcBef>
              <a:spcAft>
                <a:spcPts val="1200"/>
              </a:spcAft>
              <a:buClr>
                <a:schemeClr val="dk1"/>
              </a:buClr>
              <a:buSzPct val="58437"/>
              <a:buFont typeface="Arial"/>
              <a:buNone/>
            </a:pPr>
            <a:r>
              <a:rPr lang="en" sz="1600">
                <a:solidFill>
                  <a:srgbClr val="595959"/>
                </a:solidFill>
              </a:rPr>
              <a:t>También conocido como modelo de desarrollo evolutivo, se inicia con la definición de los objetivos globales para el software, luego se identifican los requisitos conocidos y las áreas donde es necesaria más definición.</a:t>
            </a:r>
            <a:br>
              <a:rPr lang="en" sz="1600">
                <a:solidFill>
                  <a:srgbClr val="595959"/>
                </a:solidFill>
              </a:rPr>
            </a:br>
            <a:r>
              <a:rPr lang="en" sz="1600">
                <a:solidFill>
                  <a:srgbClr val="595959"/>
                </a:solidFill>
              </a:rPr>
              <a:t>Se utiliza para dar al usuario una vista preliminar de parte del software. Es prueba y error ya que si al usuario no le gusta una parte del prototipo se debe corregir el error hasta que quede satisfecho. </a:t>
            </a:r>
            <a:br>
              <a:rPr lang="en" sz="1600">
                <a:solidFill>
                  <a:srgbClr val="595959"/>
                </a:solidFill>
              </a:rPr>
            </a:br>
            <a:r>
              <a:rPr lang="en" sz="1600">
                <a:solidFill>
                  <a:srgbClr val="595959"/>
                </a:solidFill>
              </a:rPr>
              <a:t>El prototipo debe ser construido en poco tiempo y no se debe utilizar mucho dinero pues a partir de que este sea aprobado nosotros podemos iniciar el verdadero desarrollo del software. El construir el prototipo nos asegura que nuestro software sea de mejor calidad, además de que su interfaz sea de agrado para el usuario. </a:t>
            </a:r>
            <a:endParaRPr sz="1345">
              <a:solidFill>
                <a:srgbClr val="434343"/>
              </a:solidFill>
            </a:endParaRPr>
          </a:p>
        </p:txBody>
      </p:sp>
      <p:pic>
        <p:nvPicPr>
          <p:cNvPr id="507" name="Google Shape;507;p61"/>
          <p:cNvPicPr preferRelativeResize="0"/>
          <p:nvPr/>
        </p:nvPicPr>
        <p:blipFill>
          <a:blip r:embed="rId3">
            <a:alphaModFix/>
          </a:blip>
          <a:stretch>
            <a:fillRect/>
          </a:stretch>
        </p:blipFill>
        <p:spPr>
          <a:xfrm>
            <a:off x="48600" y="1389775"/>
            <a:ext cx="3545951" cy="2525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nvSpPr>
        <p:spPr>
          <a:xfrm>
            <a:off x="628650" y="136650"/>
            <a:ext cx="7886700" cy="751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Tipos de modelos de prototipos</a:t>
            </a:r>
            <a:endParaRPr sz="4000">
              <a:solidFill>
                <a:srgbClr val="0195D6"/>
              </a:solidFill>
            </a:endParaRPr>
          </a:p>
        </p:txBody>
      </p:sp>
      <p:sp>
        <p:nvSpPr>
          <p:cNvPr id="513" name="Google Shape;513;p62"/>
          <p:cNvSpPr txBox="1"/>
          <p:nvPr/>
        </p:nvSpPr>
        <p:spPr>
          <a:xfrm>
            <a:off x="249375" y="958550"/>
            <a:ext cx="8580300" cy="39252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11150" lvl="0" marL="457200" rtl="0" algn="just">
              <a:lnSpc>
                <a:spcPct val="115000"/>
              </a:lnSpc>
              <a:spcBef>
                <a:spcPts val="600"/>
              </a:spcBef>
              <a:spcAft>
                <a:spcPts val="0"/>
              </a:spcAft>
              <a:buClr>
                <a:srgbClr val="444444"/>
              </a:buClr>
              <a:buSzPts val="1300"/>
              <a:buFont typeface="Calibri"/>
              <a:buChar char="●"/>
            </a:pPr>
            <a:r>
              <a:rPr b="1" lang="en" sz="1300">
                <a:solidFill>
                  <a:srgbClr val="444444"/>
                </a:solidFill>
                <a:highlight>
                  <a:srgbClr val="FFFFFF"/>
                </a:highlight>
              </a:rPr>
              <a:t>Modelo de Prototipos rápido:</a:t>
            </a:r>
            <a:r>
              <a:rPr lang="en" sz="1300">
                <a:solidFill>
                  <a:srgbClr val="444444"/>
                </a:solidFill>
                <a:highlight>
                  <a:srgbClr val="FFFFFF"/>
                </a:highlight>
              </a:rPr>
              <a:t> Metodología de diseño que desarrolla rápidamente nuevos diseños, los  evalúa y prescinde del prototipo cuando el próximo diseño es desarrollado mediante un nuevo prototipo.</a:t>
            </a:r>
            <a:endParaRPr sz="1300">
              <a:solidFill>
                <a:srgbClr val="444444"/>
              </a:solidFill>
              <a:highlight>
                <a:srgbClr val="FFFFFF"/>
              </a:highlight>
            </a:endParaRPr>
          </a:p>
          <a:p>
            <a:pPr indent="-311150" lvl="0" marL="457200" rtl="0" algn="just">
              <a:lnSpc>
                <a:spcPct val="115000"/>
              </a:lnSpc>
              <a:spcBef>
                <a:spcPts val="0"/>
              </a:spcBef>
              <a:spcAft>
                <a:spcPts val="0"/>
              </a:spcAft>
              <a:buClr>
                <a:srgbClr val="444444"/>
              </a:buClr>
              <a:buSzPts val="1300"/>
              <a:buFont typeface="Calibri"/>
              <a:buChar char="●"/>
            </a:pPr>
            <a:r>
              <a:rPr b="1" lang="en" sz="1300">
                <a:solidFill>
                  <a:srgbClr val="444444"/>
                </a:solidFill>
                <a:highlight>
                  <a:srgbClr val="FFFFFF"/>
                </a:highlight>
              </a:rPr>
              <a:t>Modelo de Prototipos reutilizables: </a:t>
            </a:r>
            <a:r>
              <a:rPr lang="en" sz="1300">
                <a:solidFill>
                  <a:srgbClr val="444444"/>
                </a:solidFill>
                <a:highlight>
                  <a:srgbClr val="FFFFFF"/>
                </a:highlight>
              </a:rPr>
              <a:t>También conocido como "Evolutionary Prototyping"; no se pierde el esfuerzo efectuado en la construcción del prototipo pues sus partes o el conjunto pueden ser utilizados para construir el producto real. Mayormente es utilizado en el desarrollo de software, si bien determinados productos de hardware pueden hacer uso del prototipo como la base del diseño de moldes en la fabricación con plásticos o en el diseño de carrocerías de automóviles.</a:t>
            </a:r>
            <a:endParaRPr sz="1300">
              <a:solidFill>
                <a:srgbClr val="444444"/>
              </a:solidFill>
              <a:highlight>
                <a:srgbClr val="FFFFFF"/>
              </a:highlight>
            </a:endParaRPr>
          </a:p>
          <a:p>
            <a:pPr indent="-311150" lvl="0" marL="457200" rtl="0" algn="just">
              <a:lnSpc>
                <a:spcPct val="115000"/>
              </a:lnSpc>
              <a:spcBef>
                <a:spcPts val="0"/>
              </a:spcBef>
              <a:spcAft>
                <a:spcPts val="0"/>
              </a:spcAft>
              <a:buClr>
                <a:srgbClr val="444444"/>
              </a:buClr>
              <a:buSzPts val="1300"/>
              <a:buFont typeface="Calibri"/>
              <a:buChar char="●"/>
            </a:pPr>
            <a:r>
              <a:rPr b="1" lang="en" sz="1300">
                <a:solidFill>
                  <a:srgbClr val="444444"/>
                </a:solidFill>
                <a:highlight>
                  <a:srgbClr val="FFFFFF"/>
                </a:highlight>
              </a:rPr>
              <a:t>Modelo de Prototipos Modular:</a:t>
            </a:r>
            <a:r>
              <a:rPr lang="en" sz="1300">
                <a:solidFill>
                  <a:srgbClr val="444444"/>
                </a:solidFill>
                <a:highlight>
                  <a:srgbClr val="FFFFFF"/>
                </a:highlight>
              </a:rPr>
              <a:t> También conocido como Prototipado Incremental (Incremental prototyping); se añaden nuevos elementos sobre el prototipo a medida que el ciclo de diseño progresa.</a:t>
            </a:r>
            <a:endParaRPr sz="1300">
              <a:solidFill>
                <a:srgbClr val="444444"/>
              </a:solidFill>
              <a:highlight>
                <a:srgbClr val="FFFFFF"/>
              </a:highlight>
            </a:endParaRPr>
          </a:p>
          <a:p>
            <a:pPr indent="-311150" lvl="0" marL="457200" rtl="0" algn="just">
              <a:lnSpc>
                <a:spcPct val="115000"/>
              </a:lnSpc>
              <a:spcBef>
                <a:spcPts val="0"/>
              </a:spcBef>
              <a:spcAft>
                <a:spcPts val="0"/>
              </a:spcAft>
              <a:buClr>
                <a:srgbClr val="444444"/>
              </a:buClr>
              <a:buSzPts val="1300"/>
              <a:buFont typeface="Calibri"/>
              <a:buChar char="●"/>
            </a:pPr>
            <a:r>
              <a:rPr b="1" lang="en" sz="1300">
                <a:solidFill>
                  <a:srgbClr val="444444"/>
                </a:solidFill>
                <a:highlight>
                  <a:srgbClr val="FFFFFF"/>
                </a:highlight>
              </a:rPr>
              <a:t>Modelo de Prototipos Horizontal:</a:t>
            </a:r>
            <a:r>
              <a:rPr lang="en" sz="1300">
                <a:solidFill>
                  <a:srgbClr val="444444"/>
                </a:solidFill>
                <a:highlight>
                  <a:srgbClr val="FFFFFF"/>
                </a:highlight>
              </a:rPr>
              <a:t> El prototipo cubre un amplio número de aspectos y funciones pero la mayoría no son operativas. Resulta muy útil para evaluar el alcance del producto, pero no su uso real.</a:t>
            </a:r>
            <a:endParaRPr sz="1300">
              <a:solidFill>
                <a:srgbClr val="444444"/>
              </a:solidFill>
              <a:highlight>
                <a:srgbClr val="FFFFFF"/>
              </a:highlight>
            </a:endParaRPr>
          </a:p>
          <a:p>
            <a:pPr indent="-311150" lvl="0" marL="457200" rtl="0" algn="just">
              <a:lnSpc>
                <a:spcPct val="115000"/>
              </a:lnSpc>
              <a:spcBef>
                <a:spcPts val="0"/>
              </a:spcBef>
              <a:spcAft>
                <a:spcPts val="0"/>
              </a:spcAft>
              <a:buClr>
                <a:srgbClr val="444444"/>
              </a:buClr>
              <a:buSzPts val="1300"/>
              <a:buFont typeface="Calibri"/>
              <a:buChar char="●"/>
            </a:pPr>
            <a:r>
              <a:rPr b="1" lang="en" sz="1300">
                <a:solidFill>
                  <a:srgbClr val="444444"/>
                </a:solidFill>
                <a:highlight>
                  <a:srgbClr val="FFFFFF"/>
                </a:highlight>
              </a:rPr>
              <a:t>Modelo de Prototipos Vertical:</a:t>
            </a:r>
            <a:r>
              <a:rPr lang="en" sz="1300">
                <a:solidFill>
                  <a:srgbClr val="444444"/>
                </a:solidFill>
                <a:highlight>
                  <a:srgbClr val="FFFFFF"/>
                </a:highlight>
              </a:rPr>
              <a:t> El prototipo cubre sólo un pequeño número de funciones operativas. Resulta muy útil para evaluar el uso real sobre una pequeña parte del producto.</a:t>
            </a:r>
            <a:endParaRPr sz="1300">
              <a:solidFill>
                <a:srgbClr val="444444"/>
              </a:solidFill>
              <a:highlight>
                <a:srgbClr val="FFFFFF"/>
              </a:highlight>
            </a:endParaRPr>
          </a:p>
          <a:p>
            <a:pPr indent="-311150" lvl="0" marL="457200" rtl="0" algn="just">
              <a:lnSpc>
                <a:spcPct val="115000"/>
              </a:lnSpc>
              <a:spcBef>
                <a:spcPts val="0"/>
              </a:spcBef>
              <a:spcAft>
                <a:spcPts val="0"/>
              </a:spcAft>
              <a:buClr>
                <a:srgbClr val="444444"/>
              </a:buClr>
              <a:buSzPts val="1300"/>
              <a:buFont typeface="Calibri"/>
              <a:buChar char="●"/>
            </a:pPr>
            <a:r>
              <a:rPr b="1" lang="en" sz="1300">
                <a:solidFill>
                  <a:srgbClr val="444444"/>
                </a:solidFill>
                <a:highlight>
                  <a:srgbClr val="FFFFFF"/>
                </a:highlight>
              </a:rPr>
              <a:t>Modelo de Prototipos de Baja-fidelidad:</a:t>
            </a:r>
            <a:r>
              <a:rPr lang="en" sz="1300">
                <a:solidFill>
                  <a:srgbClr val="444444"/>
                </a:solidFill>
                <a:highlight>
                  <a:srgbClr val="FFFFFF"/>
                </a:highlight>
              </a:rPr>
              <a:t> El prototipo se implementa con papel y lápiz, emulando la función del producto real sin mostrar el aspecto real del mismo. Resulta muy útil para realizar tests baratos.</a:t>
            </a:r>
            <a:endParaRPr sz="1300">
              <a:solidFill>
                <a:srgbClr val="444444"/>
              </a:solidFill>
              <a:highlight>
                <a:srgbClr val="FFFFFF"/>
              </a:highlight>
            </a:endParaRPr>
          </a:p>
          <a:p>
            <a:pPr indent="-311150" lvl="0" marL="457200" rtl="0" algn="just">
              <a:lnSpc>
                <a:spcPct val="115000"/>
              </a:lnSpc>
              <a:spcBef>
                <a:spcPts val="0"/>
              </a:spcBef>
              <a:spcAft>
                <a:spcPts val="0"/>
              </a:spcAft>
              <a:buClr>
                <a:srgbClr val="444444"/>
              </a:buClr>
              <a:buSzPts val="1300"/>
              <a:buFont typeface="Calibri"/>
              <a:buChar char="●"/>
            </a:pPr>
            <a:r>
              <a:rPr b="1" lang="en" sz="1300">
                <a:solidFill>
                  <a:srgbClr val="444444"/>
                </a:solidFill>
                <a:highlight>
                  <a:srgbClr val="FFFFFF"/>
                </a:highlight>
              </a:rPr>
              <a:t>Modelo de Prototipos de Alta-fidelidad:</a:t>
            </a:r>
            <a:r>
              <a:rPr lang="en" sz="1300">
                <a:solidFill>
                  <a:srgbClr val="444444"/>
                </a:solidFill>
                <a:highlight>
                  <a:srgbClr val="FFFFFF"/>
                </a:highlight>
              </a:rPr>
              <a:t> El prototipo se implementa de la forma más cercana posible al diseño real en términos de aspecto, impresiones, interacción y tiempo.</a:t>
            </a:r>
            <a:endParaRPr sz="1300">
              <a:solidFill>
                <a:srgbClr val="444444"/>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3"/>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Modelo de prototipos-ventajas</a:t>
            </a:r>
            <a:endParaRPr sz="4000">
              <a:solidFill>
                <a:srgbClr val="0195D6"/>
              </a:solidFill>
            </a:endParaRPr>
          </a:p>
        </p:txBody>
      </p:sp>
      <p:sp>
        <p:nvSpPr>
          <p:cNvPr id="519" name="Google Shape;519;p63"/>
          <p:cNvSpPr txBox="1"/>
          <p:nvPr/>
        </p:nvSpPr>
        <p:spPr>
          <a:xfrm>
            <a:off x="2665275" y="1122075"/>
            <a:ext cx="5902500" cy="2096400"/>
          </a:xfrm>
          <a:prstGeom prst="rect">
            <a:avLst/>
          </a:prstGeom>
          <a:solidFill>
            <a:srgbClr val="D9EAD3"/>
          </a:solidFill>
          <a:ln>
            <a:noFill/>
          </a:ln>
        </p:spPr>
        <p:txBody>
          <a:bodyPr anchorCtr="0" anchor="t" bIns="45700" lIns="91425" spcFirstLastPara="1" rIns="91425" wrap="square" tIns="45700">
            <a:noAutofit/>
          </a:bodyPr>
          <a:lstStyle/>
          <a:p>
            <a:pPr indent="-323850" lvl="0" marL="457200" rtl="0" algn="l">
              <a:lnSpc>
                <a:spcPct val="90000"/>
              </a:lnSpc>
              <a:spcBef>
                <a:spcPts val="1000"/>
              </a:spcBef>
              <a:spcAft>
                <a:spcPts val="0"/>
              </a:spcAft>
              <a:buClr>
                <a:srgbClr val="000000"/>
              </a:buClr>
              <a:buSzPts val="1500"/>
              <a:buChar char="●"/>
            </a:pPr>
            <a:r>
              <a:rPr lang="en" sz="1500">
                <a:solidFill>
                  <a:srgbClr val="595959"/>
                </a:solidFill>
              </a:rPr>
              <a:t>No modifica el flujo del ciclo de vida</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Reduce el riesgo de construir productos que no satisfagan las necesidades de los usuarios</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Reduce costo y aumenta la probabilidad de éxito</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Es útil cuando el cliente conoce los objetivos generales para el software, pero no identifica los requisitos detallados de entrada, procesamiento o salida.</a:t>
            </a:r>
            <a:endParaRPr sz="1500">
              <a:solidFill>
                <a:srgbClr val="595959"/>
              </a:solidFill>
            </a:endParaRPr>
          </a:p>
          <a:p>
            <a:pPr indent="0" lvl="0" marL="0" rtl="0" algn="l">
              <a:lnSpc>
                <a:spcPct val="90000"/>
              </a:lnSpc>
              <a:spcBef>
                <a:spcPts val="1200"/>
              </a:spcBef>
              <a:spcAft>
                <a:spcPts val="0"/>
              </a:spcAft>
              <a:buNone/>
            </a:pPr>
            <a:r>
              <a:t/>
            </a:r>
            <a:endParaRPr sz="1500">
              <a:solidFill>
                <a:srgbClr val="595959"/>
              </a:solidFill>
            </a:endParaRPr>
          </a:p>
          <a:p>
            <a:pPr indent="0" lvl="0" marL="457200" rtl="0" algn="l">
              <a:lnSpc>
                <a:spcPct val="140000"/>
              </a:lnSpc>
              <a:spcBef>
                <a:spcPts val="1200"/>
              </a:spcBef>
              <a:spcAft>
                <a:spcPts val="0"/>
              </a:spcAft>
              <a:buNone/>
            </a:pPr>
            <a:r>
              <a:t/>
            </a:r>
            <a:endParaRPr sz="1050">
              <a:solidFill>
                <a:srgbClr val="000000"/>
              </a:solidFill>
              <a:highlight>
                <a:srgbClr val="FFFFFF"/>
              </a:highlight>
              <a:latin typeface="Verdana"/>
              <a:ea typeface="Verdana"/>
              <a:cs typeface="Verdana"/>
              <a:sym typeface="Verdana"/>
            </a:endParaRPr>
          </a:p>
          <a:p>
            <a:pPr indent="0" lvl="0" marL="457200" rtl="0" algn="l">
              <a:lnSpc>
                <a:spcPct val="140000"/>
              </a:lnSpc>
              <a:spcBef>
                <a:spcPts val="800"/>
              </a:spcBef>
              <a:spcAft>
                <a:spcPts val="800"/>
              </a:spcAft>
              <a:buNone/>
            </a:pPr>
            <a:r>
              <a:t/>
            </a:r>
            <a:endParaRPr sz="1050">
              <a:solidFill>
                <a:srgbClr val="000000"/>
              </a:solidFill>
              <a:highlight>
                <a:srgbClr val="FFFFFF"/>
              </a:highlight>
              <a:latin typeface="Verdana"/>
              <a:ea typeface="Verdana"/>
              <a:cs typeface="Verdana"/>
              <a:sym typeface="Verdana"/>
            </a:endParaRPr>
          </a:p>
        </p:txBody>
      </p:sp>
      <p:sp>
        <p:nvSpPr>
          <p:cNvPr id="520" name="Google Shape;520;p63"/>
          <p:cNvSpPr txBox="1"/>
          <p:nvPr/>
        </p:nvSpPr>
        <p:spPr>
          <a:xfrm>
            <a:off x="2665275" y="3319900"/>
            <a:ext cx="5930700" cy="1569900"/>
          </a:xfrm>
          <a:prstGeom prst="rect">
            <a:avLst/>
          </a:prstGeom>
          <a:solidFill>
            <a:srgbClr val="F4CCCC"/>
          </a:solid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151515"/>
              </a:buClr>
              <a:buSzPts val="1500"/>
              <a:buChar char="●"/>
            </a:pPr>
            <a:r>
              <a:rPr lang="en" sz="1500">
                <a:solidFill>
                  <a:srgbClr val="595959"/>
                </a:solidFill>
              </a:rPr>
              <a:t>Debido a que el usuario ve que el prototipo funciona puede creer que es el producto terminado.</a:t>
            </a:r>
            <a:endParaRPr sz="1500">
              <a:solidFill>
                <a:srgbClr val="595959"/>
              </a:solidFill>
            </a:endParaRPr>
          </a:p>
          <a:p>
            <a:pPr indent="-323850" lvl="0" marL="457200" rtl="0" algn="l">
              <a:spcBef>
                <a:spcPts val="0"/>
              </a:spcBef>
              <a:spcAft>
                <a:spcPts val="0"/>
              </a:spcAft>
              <a:buClr>
                <a:srgbClr val="151515"/>
              </a:buClr>
              <a:buSzPts val="1500"/>
              <a:buChar char="●"/>
            </a:pPr>
            <a:r>
              <a:rPr lang="en" sz="1500">
                <a:solidFill>
                  <a:srgbClr val="595959"/>
                </a:solidFill>
              </a:rPr>
              <a:t>El desarrollador puede caer en la tentación de ampliar el prototipo para construir el sistema final sin tener en cuenta los compromisos de calidad y mantenimiento que tiene con el cliente.</a:t>
            </a:r>
            <a:endParaRPr sz="1500">
              <a:solidFill>
                <a:srgbClr val="595959"/>
              </a:solidFill>
            </a:endParaRPr>
          </a:p>
        </p:txBody>
      </p:sp>
      <p:pic>
        <p:nvPicPr>
          <p:cNvPr id="521" name="Google Shape;521;p63"/>
          <p:cNvPicPr preferRelativeResize="0"/>
          <p:nvPr/>
        </p:nvPicPr>
        <p:blipFill>
          <a:blip r:embed="rId3">
            <a:alphaModFix/>
          </a:blip>
          <a:stretch>
            <a:fillRect/>
          </a:stretch>
        </p:blipFill>
        <p:spPr>
          <a:xfrm>
            <a:off x="484875" y="1326066"/>
            <a:ext cx="1860600" cy="1649509"/>
          </a:xfrm>
          <a:prstGeom prst="rect">
            <a:avLst/>
          </a:prstGeom>
          <a:noFill/>
          <a:ln>
            <a:noFill/>
          </a:ln>
        </p:spPr>
      </p:pic>
      <p:pic>
        <p:nvPicPr>
          <p:cNvPr id="522" name="Google Shape;522;p63"/>
          <p:cNvPicPr preferRelativeResize="0"/>
          <p:nvPr/>
        </p:nvPicPr>
        <p:blipFill>
          <a:blip r:embed="rId4">
            <a:alphaModFix/>
          </a:blip>
          <a:stretch>
            <a:fillRect/>
          </a:stretch>
        </p:blipFill>
        <p:spPr>
          <a:xfrm>
            <a:off x="484875" y="3220900"/>
            <a:ext cx="1860600" cy="1669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00000"/>
                </a:solidFill>
              </a:rPr>
              <a:t>¿Descanso?</a:t>
            </a:r>
            <a:endParaRPr sz="4000">
              <a:solidFill>
                <a:srgbClr val="000000"/>
              </a:solidFill>
            </a:endParaRPr>
          </a:p>
        </p:txBody>
      </p:sp>
      <p:pic>
        <p:nvPicPr>
          <p:cNvPr id="528" name="Google Shape;528;p64"/>
          <p:cNvPicPr preferRelativeResize="0"/>
          <p:nvPr/>
        </p:nvPicPr>
        <p:blipFill>
          <a:blip r:embed="rId3">
            <a:alphaModFix/>
          </a:blip>
          <a:stretch>
            <a:fillRect/>
          </a:stretch>
        </p:blipFill>
        <p:spPr>
          <a:xfrm>
            <a:off x="2403322" y="1270297"/>
            <a:ext cx="4406625" cy="3296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5"/>
          <p:cNvSpPr txBox="1"/>
          <p:nvPr/>
        </p:nvSpPr>
        <p:spPr>
          <a:xfrm>
            <a:off x="3510450" y="1192375"/>
            <a:ext cx="5358300" cy="3660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 sz="1700">
                <a:solidFill>
                  <a:srgbClr val="595959"/>
                </a:solidFill>
              </a:rPr>
              <a:t>Las metodologías ágiles de desarrollo de software buscan proporcionar en poco tiempo pequeñas piezas de software en funcionamiento para aumentar la satisfacción del cliente. El desarrollo ágil de software implica que pequeños equipos autoorganizados de desarrolladores y representantes empresariales se reúnan regularmente en persona durante el ciclo de vida del desarrollo de software. </a:t>
            </a:r>
            <a:endParaRPr sz="1700">
              <a:solidFill>
                <a:srgbClr val="595959"/>
              </a:solidFill>
            </a:endParaRPr>
          </a:p>
          <a:p>
            <a:pPr indent="0" lvl="0" marL="0" rtl="0" algn="l">
              <a:spcBef>
                <a:spcPts val="1200"/>
              </a:spcBef>
              <a:spcAft>
                <a:spcPts val="1200"/>
              </a:spcAft>
              <a:buClr>
                <a:schemeClr val="dk1"/>
              </a:buClr>
              <a:buSzPts val="1100"/>
              <a:buFont typeface="Arial"/>
              <a:buNone/>
            </a:pPr>
            <a:r>
              <a:rPr lang="en" sz="1700">
                <a:solidFill>
                  <a:srgbClr val="595959"/>
                </a:solidFill>
              </a:rPr>
              <a:t>La metodología ágil favorece un enfoque sencillo de la documentación de software y acepta los cambios que puedan surgir en las diferentes etapas del ciclo de vida, en lugar de resistirse a ellos.</a:t>
            </a:r>
            <a:endParaRPr sz="1700">
              <a:solidFill>
                <a:srgbClr val="434343"/>
              </a:solidFill>
            </a:endParaRPr>
          </a:p>
        </p:txBody>
      </p:sp>
      <p:sp>
        <p:nvSpPr>
          <p:cNvPr id="534" name="Google Shape;534;p65"/>
          <p:cNvSpPr txBox="1"/>
          <p:nvPr/>
        </p:nvSpPr>
        <p:spPr>
          <a:xfrm>
            <a:off x="880650" y="302200"/>
            <a:ext cx="7988100" cy="60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400"/>
              </a:spcAft>
              <a:buClr>
                <a:srgbClr val="000000"/>
              </a:buClr>
              <a:buSzPts val="1100"/>
              <a:buFont typeface="Arial"/>
              <a:buNone/>
            </a:pPr>
            <a:r>
              <a:rPr b="1" lang="en" sz="2700">
                <a:solidFill>
                  <a:srgbClr val="0195D6"/>
                </a:solidFill>
                <a:highlight>
                  <a:srgbClr val="FFFFFF"/>
                </a:highlight>
              </a:rPr>
              <a:t>Metodologías de desarrollo de software ágiles</a:t>
            </a:r>
            <a:endParaRPr sz="2700">
              <a:solidFill>
                <a:srgbClr val="0195D6"/>
              </a:solidFill>
            </a:endParaRPr>
          </a:p>
        </p:txBody>
      </p:sp>
      <p:pic>
        <p:nvPicPr>
          <p:cNvPr id="535" name="Google Shape;535;p65"/>
          <p:cNvPicPr preferRelativeResize="0"/>
          <p:nvPr/>
        </p:nvPicPr>
        <p:blipFill>
          <a:blip r:embed="rId3">
            <a:alphaModFix/>
          </a:blip>
          <a:stretch>
            <a:fillRect/>
          </a:stretch>
        </p:blipFill>
        <p:spPr>
          <a:xfrm>
            <a:off x="152400" y="1507775"/>
            <a:ext cx="3170950" cy="2680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6"/>
          <p:cNvPicPr preferRelativeResize="0"/>
          <p:nvPr/>
        </p:nvPicPr>
        <p:blipFill>
          <a:blip r:embed="rId3">
            <a:alphaModFix/>
          </a:blip>
          <a:stretch>
            <a:fillRect/>
          </a:stretch>
        </p:blipFill>
        <p:spPr>
          <a:xfrm>
            <a:off x="1498000" y="821725"/>
            <a:ext cx="6404275" cy="4125200"/>
          </a:xfrm>
          <a:prstGeom prst="rect">
            <a:avLst/>
          </a:prstGeom>
          <a:noFill/>
          <a:ln>
            <a:noFill/>
          </a:ln>
        </p:spPr>
      </p:pic>
      <p:sp>
        <p:nvSpPr>
          <p:cNvPr id="541" name="Google Shape;541;p66"/>
          <p:cNvSpPr txBox="1"/>
          <p:nvPr/>
        </p:nvSpPr>
        <p:spPr>
          <a:xfrm>
            <a:off x="1995050" y="280550"/>
            <a:ext cx="51045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0195D6"/>
                </a:solidFill>
              </a:rPr>
              <a:t>ORIGEN: Fechas claves</a:t>
            </a:r>
            <a:endParaRPr sz="3500">
              <a:solidFill>
                <a:srgbClr val="0195D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7"/>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Surgimiento: Filosofía Ágil </a:t>
            </a:r>
            <a:endParaRPr sz="4000">
              <a:solidFill>
                <a:srgbClr val="0195D6"/>
              </a:solidFill>
            </a:endParaRPr>
          </a:p>
        </p:txBody>
      </p:sp>
      <p:sp>
        <p:nvSpPr>
          <p:cNvPr id="547" name="Google Shape;547;p67"/>
          <p:cNvSpPr txBox="1"/>
          <p:nvPr/>
        </p:nvSpPr>
        <p:spPr>
          <a:xfrm>
            <a:off x="4161550" y="1148050"/>
            <a:ext cx="4562700" cy="3735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None/>
            </a:pPr>
            <a:r>
              <a:rPr lang="en" sz="1500">
                <a:solidFill>
                  <a:srgbClr val="4D4D4D"/>
                </a:solidFill>
                <a:highlight>
                  <a:srgbClr val="FFFFFF"/>
                </a:highlight>
              </a:rPr>
              <a:t>La filosofía “Ágil” nació en 2001, en Utah (EE. UU.), donde un grupo de programadores se reunieron para hablar sobre el futuro del desarrollo de software. Juntos llegaron a la conclusión de que los desarrolladores se centran mucho en la planificación y  documentación de las etapas de desarrollo de software y se olvidaban de lo más importante, la satisfacción del cliente. De este modo nacieron los </a:t>
            </a:r>
            <a:r>
              <a:rPr b="1" lang="en" sz="1500">
                <a:solidFill>
                  <a:srgbClr val="4D4D4D"/>
                </a:solidFill>
                <a:highlight>
                  <a:srgbClr val="FFFFFF"/>
                </a:highlight>
              </a:rPr>
              <a:t>12 principios</a:t>
            </a:r>
            <a:r>
              <a:rPr lang="en" sz="1500">
                <a:solidFill>
                  <a:srgbClr val="4D4D4D"/>
                </a:solidFill>
                <a:highlight>
                  <a:srgbClr val="FFFFFF"/>
                </a:highlight>
              </a:rPr>
              <a:t> y </a:t>
            </a:r>
            <a:r>
              <a:rPr b="1" lang="en" sz="1500">
                <a:solidFill>
                  <a:srgbClr val="4D4D4D"/>
                </a:solidFill>
                <a:highlight>
                  <a:srgbClr val="FFFFFF"/>
                </a:highlight>
              </a:rPr>
              <a:t>4 valores de la filosofía ‘agile’</a:t>
            </a:r>
            <a:r>
              <a:rPr lang="en" sz="1500">
                <a:solidFill>
                  <a:srgbClr val="4D4D4D"/>
                </a:solidFill>
                <a:highlight>
                  <a:srgbClr val="FFFFFF"/>
                </a:highlight>
              </a:rPr>
              <a:t> recopilados en un documento que se llamó el </a:t>
            </a:r>
            <a:r>
              <a:rPr b="1" lang="en" sz="1500">
                <a:solidFill>
                  <a:srgbClr val="4D4D4D"/>
                </a:solidFill>
                <a:highlight>
                  <a:srgbClr val="FFFFFF"/>
                </a:highlight>
              </a:rPr>
              <a:t>Manifiesto Ágil.</a:t>
            </a:r>
            <a:r>
              <a:rPr lang="en" sz="1500">
                <a:solidFill>
                  <a:srgbClr val="4D4D4D"/>
                </a:solidFill>
                <a:highlight>
                  <a:srgbClr val="FFFFFF"/>
                </a:highlight>
              </a:rPr>
              <a:t> El documento proponía los conceptos básicos para la gestión ágil de proyectos de desarrollo software. </a:t>
            </a:r>
            <a:endParaRPr sz="1500">
              <a:solidFill>
                <a:srgbClr val="595959"/>
              </a:solidFill>
              <a:latin typeface="Merriweather"/>
              <a:ea typeface="Merriweather"/>
              <a:cs typeface="Merriweather"/>
              <a:sym typeface="Merriweather"/>
            </a:endParaRPr>
          </a:p>
        </p:txBody>
      </p:sp>
      <p:sp>
        <p:nvSpPr>
          <p:cNvPr id="548" name="Google Shape;548;p67"/>
          <p:cNvSpPr txBox="1"/>
          <p:nvPr/>
        </p:nvSpPr>
        <p:spPr>
          <a:xfrm>
            <a:off x="296150" y="1137800"/>
            <a:ext cx="3608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3C78D8"/>
                </a:solidFill>
                <a:highlight>
                  <a:srgbClr val="FFFFFF"/>
                </a:highlight>
              </a:rPr>
              <a:t>Son formas de trabajo basadas en el </a:t>
            </a:r>
            <a:r>
              <a:rPr b="1" lang="en" sz="1300">
                <a:solidFill>
                  <a:srgbClr val="3C78D8"/>
                </a:solidFill>
                <a:highlight>
                  <a:srgbClr val="FFFFFF"/>
                </a:highlight>
                <a:uFill>
                  <a:noFill/>
                </a:uFill>
                <a:hlinkClick r:id="rId3">
                  <a:extLst>
                    <a:ext uri="{A12FA001-AC4F-418D-AE19-62706E023703}">
                      <ahyp:hlinkClr val="tx"/>
                    </a:ext>
                  </a:extLst>
                </a:hlinkClick>
              </a:rPr>
              <a:t>modelo iterativo</a:t>
            </a:r>
            <a:r>
              <a:rPr lang="en" sz="1300">
                <a:solidFill>
                  <a:srgbClr val="3C78D8"/>
                </a:solidFill>
                <a:highlight>
                  <a:srgbClr val="FFFFFF"/>
                </a:highlight>
              </a:rPr>
              <a:t> que permiten adaptar el </a:t>
            </a:r>
            <a:r>
              <a:rPr b="1" lang="en" sz="1300">
                <a:solidFill>
                  <a:srgbClr val="3C78D8"/>
                </a:solidFill>
                <a:highlight>
                  <a:srgbClr val="FFFFFF"/>
                </a:highlight>
                <a:uFill>
                  <a:noFill/>
                </a:uFill>
                <a:hlinkClick r:id="rId4">
                  <a:extLst>
                    <a:ext uri="{A12FA001-AC4F-418D-AE19-62706E023703}">
                      <ahyp:hlinkClr val="tx"/>
                    </a:ext>
                  </a:extLst>
                </a:hlinkClick>
              </a:rPr>
              <a:t>ciclo de vida del software</a:t>
            </a:r>
            <a:r>
              <a:rPr lang="en" sz="1300">
                <a:solidFill>
                  <a:srgbClr val="3C78D8"/>
                </a:solidFill>
                <a:highlight>
                  <a:srgbClr val="FFFFFF"/>
                </a:highlight>
              </a:rPr>
              <a:t> a las condiciones cambiantes del proyecto.</a:t>
            </a:r>
            <a:endParaRPr>
              <a:solidFill>
                <a:srgbClr val="3C78D8"/>
              </a:solidFill>
            </a:endParaRPr>
          </a:p>
        </p:txBody>
      </p:sp>
      <p:pic>
        <p:nvPicPr>
          <p:cNvPr id="549" name="Google Shape;549;p67"/>
          <p:cNvPicPr preferRelativeResize="0"/>
          <p:nvPr/>
        </p:nvPicPr>
        <p:blipFill>
          <a:blip r:embed="rId5">
            <a:alphaModFix/>
          </a:blip>
          <a:stretch>
            <a:fillRect/>
          </a:stretch>
        </p:blipFill>
        <p:spPr>
          <a:xfrm>
            <a:off x="381875" y="2488400"/>
            <a:ext cx="3304300" cy="1928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nvSpPr>
        <p:spPr>
          <a:xfrm>
            <a:off x="628663" y="206775"/>
            <a:ext cx="7886700" cy="915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 sz="4000">
                <a:solidFill>
                  <a:srgbClr val="0195D6"/>
                </a:solidFill>
              </a:rPr>
              <a:t>Preguntas</a:t>
            </a:r>
            <a:endParaRPr sz="4000">
              <a:solidFill>
                <a:srgbClr val="0195D6"/>
              </a:solidFill>
            </a:endParaRPr>
          </a:p>
        </p:txBody>
      </p:sp>
      <p:sp>
        <p:nvSpPr>
          <p:cNvPr id="270" name="Google Shape;270;p32"/>
          <p:cNvSpPr txBox="1"/>
          <p:nvPr/>
        </p:nvSpPr>
        <p:spPr>
          <a:xfrm>
            <a:off x="370625" y="1250250"/>
            <a:ext cx="2388300" cy="32862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sz="1700"/>
          </a:p>
          <a:p>
            <a:pPr indent="-336550" lvl="0" marL="457200" rtl="0" algn="l">
              <a:spcBef>
                <a:spcPts val="0"/>
              </a:spcBef>
              <a:spcAft>
                <a:spcPts val="0"/>
              </a:spcAft>
              <a:buClr>
                <a:srgbClr val="444444"/>
              </a:buClr>
              <a:buSzPts val="1700"/>
              <a:buChar char="•"/>
            </a:pPr>
            <a:r>
              <a:rPr lang="en" sz="1700">
                <a:solidFill>
                  <a:srgbClr val="444444"/>
                </a:solidFill>
              </a:rPr>
              <a:t>¿Qué significa cada paso, recuerdan?</a:t>
            </a:r>
            <a:endParaRPr sz="1700">
              <a:solidFill>
                <a:srgbClr val="444444"/>
              </a:solidFill>
            </a:endParaRPr>
          </a:p>
          <a:p>
            <a:pPr indent="0" lvl="0" marL="0" rtl="0" algn="l">
              <a:spcBef>
                <a:spcPts val="0"/>
              </a:spcBef>
              <a:spcAft>
                <a:spcPts val="0"/>
              </a:spcAft>
              <a:buNone/>
            </a:pPr>
            <a:r>
              <a:t/>
            </a:r>
            <a:endParaRPr sz="1700">
              <a:solidFill>
                <a:srgbClr val="444444"/>
              </a:solidFill>
            </a:endParaRPr>
          </a:p>
          <a:p>
            <a:pPr indent="-336550" lvl="0" marL="457200" rtl="0" algn="l">
              <a:spcBef>
                <a:spcPts val="0"/>
              </a:spcBef>
              <a:spcAft>
                <a:spcPts val="0"/>
              </a:spcAft>
              <a:buClr>
                <a:srgbClr val="444444"/>
              </a:buClr>
              <a:buSzPts val="1700"/>
              <a:buChar char="•"/>
            </a:pPr>
            <a:r>
              <a:rPr lang="en" sz="1700">
                <a:solidFill>
                  <a:srgbClr val="444444"/>
                </a:solidFill>
              </a:rPr>
              <a:t>¿Qué pasa luego del paso 6?</a:t>
            </a:r>
            <a:endParaRPr sz="1700">
              <a:solidFill>
                <a:srgbClr val="444444"/>
              </a:solidFill>
            </a:endParaRPr>
          </a:p>
          <a:p>
            <a:pPr indent="0" lvl="0" marL="0" rtl="0" algn="l">
              <a:spcBef>
                <a:spcPts val="0"/>
              </a:spcBef>
              <a:spcAft>
                <a:spcPts val="0"/>
              </a:spcAft>
              <a:buNone/>
            </a:pPr>
            <a:r>
              <a:t/>
            </a:r>
            <a:endParaRPr sz="1700">
              <a:solidFill>
                <a:srgbClr val="444444"/>
              </a:solidFill>
            </a:endParaRPr>
          </a:p>
          <a:p>
            <a:pPr indent="-336550" lvl="0" marL="457200" rtl="0" algn="l">
              <a:spcBef>
                <a:spcPts val="0"/>
              </a:spcBef>
              <a:spcAft>
                <a:spcPts val="0"/>
              </a:spcAft>
              <a:buClr>
                <a:srgbClr val="444444"/>
              </a:buClr>
              <a:buSzPts val="1700"/>
              <a:buChar char="•"/>
            </a:pPr>
            <a:r>
              <a:rPr lang="en" sz="1700">
                <a:solidFill>
                  <a:srgbClr val="444444"/>
                </a:solidFill>
              </a:rPr>
              <a:t>¿Cuánto creen que dura o debería durar cada etapa?</a:t>
            </a:r>
            <a:endParaRPr sz="2400">
              <a:solidFill>
                <a:srgbClr val="444444"/>
              </a:solidFill>
            </a:endParaRPr>
          </a:p>
          <a:p>
            <a:pPr indent="0" lvl="0" marL="0" rtl="0" algn="just">
              <a:lnSpc>
                <a:spcPct val="90000"/>
              </a:lnSpc>
              <a:spcBef>
                <a:spcPts val="1000"/>
              </a:spcBef>
              <a:spcAft>
                <a:spcPts val="0"/>
              </a:spcAft>
              <a:buNone/>
            </a:pPr>
            <a:r>
              <a:t/>
            </a:r>
            <a:endParaRPr sz="1800">
              <a:solidFill>
                <a:srgbClr val="4472C4"/>
              </a:solidFill>
            </a:endParaRPr>
          </a:p>
        </p:txBody>
      </p:sp>
      <p:pic>
        <p:nvPicPr>
          <p:cNvPr id="271" name="Google Shape;271;p32"/>
          <p:cNvPicPr preferRelativeResize="0"/>
          <p:nvPr/>
        </p:nvPicPr>
        <p:blipFill>
          <a:blip r:embed="rId3">
            <a:alphaModFix/>
          </a:blip>
          <a:stretch>
            <a:fillRect/>
          </a:stretch>
        </p:blipFill>
        <p:spPr>
          <a:xfrm>
            <a:off x="6090775" y="1330725"/>
            <a:ext cx="3205624" cy="3205625"/>
          </a:xfrm>
          <a:prstGeom prst="rect">
            <a:avLst/>
          </a:prstGeom>
          <a:noFill/>
          <a:ln>
            <a:noFill/>
          </a:ln>
        </p:spPr>
      </p:pic>
      <p:pic>
        <p:nvPicPr>
          <p:cNvPr id="272" name="Google Shape;272;p32"/>
          <p:cNvPicPr preferRelativeResize="0"/>
          <p:nvPr/>
        </p:nvPicPr>
        <p:blipFill>
          <a:blip r:embed="rId4">
            <a:alphaModFix/>
          </a:blip>
          <a:stretch>
            <a:fillRect/>
          </a:stretch>
        </p:blipFill>
        <p:spPr>
          <a:xfrm>
            <a:off x="2923301" y="1250250"/>
            <a:ext cx="3624500" cy="3359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8"/>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Manifiesto:</a:t>
            </a:r>
            <a:endParaRPr sz="4000">
              <a:solidFill>
                <a:srgbClr val="0195D6"/>
              </a:solidFill>
            </a:endParaRPr>
          </a:p>
        </p:txBody>
      </p:sp>
      <p:sp>
        <p:nvSpPr>
          <p:cNvPr id="555" name="Google Shape;555;p68"/>
          <p:cNvSpPr txBox="1"/>
          <p:nvPr/>
        </p:nvSpPr>
        <p:spPr>
          <a:xfrm>
            <a:off x="3368525" y="1387175"/>
            <a:ext cx="5345100" cy="28053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fontScale="77500" lnSpcReduction="10000"/>
          </a:bodyPr>
          <a:lstStyle/>
          <a:p>
            <a:pPr indent="0" lvl="0" marL="0" rtl="0" algn="just">
              <a:lnSpc>
                <a:spcPct val="150000"/>
              </a:lnSpc>
              <a:spcBef>
                <a:spcPts val="0"/>
              </a:spcBef>
              <a:spcAft>
                <a:spcPts val="0"/>
              </a:spcAft>
              <a:buNone/>
            </a:pPr>
            <a:r>
              <a:rPr lang="en" sz="1700">
                <a:solidFill>
                  <a:srgbClr val="434343"/>
                </a:solidFill>
                <a:highlight>
                  <a:srgbClr val="FFFFFF"/>
                </a:highlight>
              </a:rPr>
              <a:t>De acuerdo con lo que establecieron, los equipos de desarrollo ágil de software debían valorar:</a:t>
            </a:r>
            <a:endParaRPr sz="1700">
              <a:solidFill>
                <a:srgbClr val="434343"/>
              </a:solidFill>
              <a:highlight>
                <a:srgbClr val="FFFFFF"/>
              </a:highlight>
            </a:endParaRPr>
          </a:p>
          <a:p>
            <a:pPr indent="-312261" lvl="0" marL="457200" rtl="0" algn="just">
              <a:lnSpc>
                <a:spcPct val="150000"/>
              </a:lnSpc>
              <a:spcBef>
                <a:spcPts val="1200"/>
              </a:spcBef>
              <a:spcAft>
                <a:spcPts val="0"/>
              </a:spcAft>
              <a:buClr>
                <a:srgbClr val="434343"/>
              </a:buClr>
              <a:buSzPct val="100000"/>
              <a:buChar char="●"/>
            </a:pPr>
            <a:r>
              <a:rPr b="1" lang="en" sz="1700">
                <a:solidFill>
                  <a:srgbClr val="434343"/>
                </a:solidFill>
                <a:highlight>
                  <a:srgbClr val="FFFFFF"/>
                </a:highlight>
              </a:rPr>
              <a:t>Las personas y las interacciones</a:t>
            </a:r>
            <a:r>
              <a:rPr lang="en" sz="1700">
                <a:solidFill>
                  <a:srgbClr val="434343"/>
                </a:solidFill>
                <a:highlight>
                  <a:srgbClr val="FFFFFF"/>
                </a:highlight>
              </a:rPr>
              <a:t> antes que los procesos y las herramientas</a:t>
            </a:r>
            <a:endParaRPr sz="1700">
              <a:solidFill>
                <a:srgbClr val="434343"/>
              </a:solidFill>
              <a:highlight>
                <a:srgbClr val="FFFFFF"/>
              </a:highlight>
            </a:endParaRPr>
          </a:p>
          <a:p>
            <a:pPr indent="-312261" lvl="0" marL="457200" rtl="0" algn="just">
              <a:lnSpc>
                <a:spcPct val="150000"/>
              </a:lnSpc>
              <a:spcBef>
                <a:spcPts val="0"/>
              </a:spcBef>
              <a:spcAft>
                <a:spcPts val="0"/>
              </a:spcAft>
              <a:buClr>
                <a:srgbClr val="434343"/>
              </a:buClr>
              <a:buSzPct val="100000"/>
              <a:buChar char="●"/>
            </a:pPr>
            <a:r>
              <a:rPr b="1" lang="en" sz="1700">
                <a:solidFill>
                  <a:srgbClr val="434343"/>
                </a:solidFill>
                <a:highlight>
                  <a:srgbClr val="FFFFFF"/>
                </a:highlight>
              </a:rPr>
              <a:t>El software en funcionamiento</a:t>
            </a:r>
            <a:r>
              <a:rPr lang="en" sz="1700">
                <a:solidFill>
                  <a:srgbClr val="434343"/>
                </a:solidFill>
                <a:highlight>
                  <a:srgbClr val="FFFFFF"/>
                </a:highlight>
              </a:rPr>
              <a:t> antes que la documentación exhaustiva</a:t>
            </a:r>
            <a:endParaRPr sz="1700">
              <a:solidFill>
                <a:srgbClr val="434343"/>
              </a:solidFill>
              <a:highlight>
                <a:srgbClr val="FFFFFF"/>
              </a:highlight>
            </a:endParaRPr>
          </a:p>
          <a:p>
            <a:pPr indent="-312261" lvl="0" marL="457200" rtl="0" algn="just">
              <a:lnSpc>
                <a:spcPct val="150000"/>
              </a:lnSpc>
              <a:spcBef>
                <a:spcPts val="0"/>
              </a:spcBef>
              <a:spcAft>
                <a:spcPts val="0"/>
              </a:spcAft>
              <a:buClr>
                <a:srgbClr val="434343"/>
              </a:buClr>
              <a:buSzPct val="100000"/>
              <a:buChar char="●"/>
            </a:pPr>
            <a:r>
              <a:rPr b="1" lang="en" sz="1700">
                <a:solidFill>
                  <a:srgbClr val="434343"/>
                </a:solidFill>
                <a:highlight>
                  <a:srgbClr val="FFFFFF"/>
                </a:highlight>
              </a:rPr>
              <a:t>La colaboración con el cliente</a:t>
            </a:r>
            <a:r>
              <a:rPr lang="en" sz="1700">
                <a:solidFill>
                  <a:srgbClr val="434343"/>
                </a:solidFill>
                <a:highlight>
                  <a:srgbClr val="FFFFFF"/>
                </a:highlight>
              </a:rPr>
              <a:t> antes que la negociación contractual</a:t>
            </a:r>
            <a:endParaRPr sz="1700">
              <a:solidFill>
                <a:srgbClr val="434343"/>
              </a:solidFill>
              <a:highlight>
                <a:srgbClr val="FFFFFF"/>
              </a:highlight>
            </a:endParaRPr>
          </a:p>
          <a:p>
            <a:pPr indent="-312261" lvl="0" marL="457200" rtl="0" algn="just">
              <a:lnSpc>
                <a:spcPct val="150000"/>
              </a:lnSpc>
              <a:spcBef>
                <a:spcPts val="0"/>
              </a:spcBef>
              <a:spcAft>
                <a:spcPts val="0"/>
              </a:spcAft>
              <a:buClr>
                <a:srgbClr val="434343"/>
              </a:buClr>
              <a:buSzPct val="100000"/>
              <a:buChar char="●"/>
            </a:pPr>
            <a:r>
              <a:rPr b="1" lang="en" sz="1700">
                <a:solidFill>
                  <a:srgbClr val="434343"/>
                </a:solidFill>
                <a:highlight>
                  <a:srgbClr val="FFFFFF"/>
                </a:highlight>
              </a:rPr>
              <a:t>La respuesta ante el cambio</a:t>
            </a:r>
            <a:r>
              <a:rPr lang="en" sz="1700">
                <a:solidFill>
                  <a:srgbClr val="434343"/>
                </a:solidFill>
                <a:highlight>
                  <a:srgbClr val="FFFFFF"/>
                </a:highlight>
              </a:rPr>
              <a:t> antes que el apego a un plan</a:t>
            </a:r>
            <a:endParaRPr sz="1700">
              <a:solidFill>
                <a:srgbClr val="434343"/>
              </a:solidFill>
            </a:endParaRPr>
          </a:p>
        </p:txBody>
      </p:sp>
      <p:pic>
        <p:nvPicPr>
          <p:cNvPr id="556" name="Google Shape;556;p68"/>
          <p:cNvPicPr preferRelativeResize="0"/>
          <p:nvPr/>
        </p:nvPicPr>
        <p:blipFill>
          <a:blip r:embed="rId3">
            <a:alphaModFix/>
          </a:blip>
          <a:stretch>
            <a:fillRect/>
          </a:stretch>
        </p:blipFill>
        <p:spPr>
          <a:xfrm>
            <a:off x="103050" y="1494147"/>
            <a:ext cx="2960675" cy="2316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9"/>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Kanban</a:t>
            </a:r>
            <a:endParaRPr sz="4000">
              <a:solidFill>
                <a:srgbClr val="0195D6"/>
              </a:solidFill>
            </a:endParaRPr>
          </a:p>
        </p:txBody>
      </p:sp>
      <p:sp>
        <p:nvSpPr>
          <p:cNvPr id="562" name="Google Shape;562;p69"/>
          <p:cNvSpPr txBox="1"/>
          <p:nvPr/>
        </p:nvSpPr>
        <p:spPr>
          <a:xfrm>
            <a:off x="3164025" y="1122075"/>
            <a:ext cx="5351400" cy="37617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15000"/>
              </a:lnSpc>
              <a:spcBef>
                <a:spcPts val="0"/>
              </a:spcBef>
              <a:spcAft>
                <a:spcPts val="0"/>
              </a:spcAft>
              <a:buNone/>
            </a:pPr>
            <a:r>
              <a:rPr lang="en" sz="1700">
                <a:solidFill>
                  <a:srgbClr val="434343"/>
                </a:solidFill>
              </a:rPr>
              <a:t>Metodología de trabajo inventada por la empresa de automóviles Toyota. Consiste en dividir las tareas en porciones mínimas y organizarlas en un tablero de trabajo dividido en tareas pendientes, en curso y finalizadas. De esta forma, se crea un flujo de trabajo muy visual basado en tareas prioritarias e incrementando el valor del producto.La metodología Kanban se implementa por medio de tableros Kanban. Se trata de un método visual de gestión de proyectos que permite a los equipos visualizar sus flujos de trabajo y la carga de trabajo. En un tablero Kanban, el trabajo se muestra en un proyecto en forma de tablero organizado por columnas</a:t>
            </a:r>
            <a:endParaRPr sz="2072">
              <a:solidFill>
                <a:srgbClr val="434343"/>
              </a:solidFill>
              <a:highlight>
                <a:srgbClr val="FFFFFF"/>
              </a:highlight>
              <a:latin typeface="Calibri"/>
              <a:ea typeface="Calibri"/>
              <a:cs typeface="Calibri"/>
              <a:sym typeface="Calibri"/>
            </a:endParaRPr>
          </a:p>
        </p:txBody>
      </p:sp>
      <p:pic>
        <p:nvPicPr>
          <p:cNvPr id="563" name="Google Shape;563;p69"/>
          <p:cNvPicPr preferRelativeResize="0"/>
          <p:nvPr/>
        </p:nvPicPr>
        <p:blipFill>
          <a:blip r:embed="rId3">
            <a:alphaModFix/>
          </a:blip>
          <a:stretch>
            <a:fillRect/>
          </a:stretch>
        </p:blipFill>
        <p:spPr>
          <a:xfrm>
            <a:off x="195500" y="1422050"/>
            <a:ext cx="2921775" cy="2877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0"/>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Kanban</a:t>
            </a:r>
            <a:endParaRPr sz="4000">
              <a:solidFill>
                <a:srgbClr val="0195D6"/>
              </a:solidFill>
            </a:endParaRPr>
          </a:p>
        </p:txBody>
      </p:sp>
      <p:sp>
        <p:nvSpPr>
          <p:cNvPr id="569" name="Google Shape;569;p70"/>
          <p:cNvSpPr txBox="1"/>
          <p:nvPr/>
        </p:nvSpPr>
        <p:spPr>
          <a:xfrm>
            <a:off x="358475" y="1215725"/>
            <a:ext cx="1379400" cy="3186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a:solidFill>
                  <a:srgbClr val="0066CC"/>
                </a:solidFill>
                <a:highlight>
                  <a:srgbClr val="F7F7F8"/>
                </a:highlight>
              </a:rPr>
              <a:t>Kanban es un término de procedencia japonesa. Etimológicamente, se compone de “kan”, que significa visual; mientras que “ban” significa “tarjeta”. </a:t>
            </a:r>
            <a:endParaRPr sz="1700">
              <a:solidFill>
                <a:srgbClr val="0066CC"/>
              </a:solidFill>
            </a:endParaRPr>
          </a:p>
        </p:txBody>
      </p:sp>
      <p:pic>
        <p:nvPicPr>
          <p:cNvPr id="570" name="Google Shape;570;p70"/>
          <p:cNvPicPr preferRelativeResize="0"/>
          <p:nvPr/>
        </p:nvPicPr>
        <p:blipFill>
          <a:blip r:embed="rId3">
            <a:alphaModFix/>
          </a:blip>
          <a:stretch>
            <a:fillRect/>
          </a:stretch>
        </p:blipFill>
        <p:spPr>
          <a:xfrm>
            <a:off x="2118875" y="1045875"/>
            <a:ext cx="6565325" cy="3453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1"/>
          <p:cNvSpPr txBox="1"/>
          <p:nvPr/>
        </p:nvSpPr>
        <p:spPr>
          <a:xfrm>
            <a:off x="1633972" y="214575"/>
            <a:ext cx="6011100" cy="915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 sz="4000">
                <a:solidFill>
                  <a:srgbClr val="0195D6"/>
                </a:solidFill>
              </a:rPr>
              <a:t>Principios y links útiles</a:t>
            </a:r>
            <a:endParaRPr sz="4000">
              <a:solidFill>
                <a:srgbClr val="0195D6"/>
              </a:solidFill>
            </a:endParaRPr>
          </a:p>
        </p:txBody>
      </p:sp>
      <p:sp>
        <p:nvSpPr>
          <p:cNvPr id="576" name="Google Shape;576;p71"/>
          <p:cNvSpPr txBox="1"/>
          <p:nvPr/>
        </p:nvSpPr>
        <p:spPr>
          <a:xfrm>
            <a:off x="545550" y="989150"/>
            <a:ext cx="5424000" cy="18039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sz="1700">
                <a:solidFill>
                  <a:srgbClr val="434343"/>
                </a:solidFill>
                <a:highlight>
                  <a:srgbClr val="F7F7F8"/>
                </a:highlight>
              </a:rPr>
              <a:t>Los principios de Kanban son:</a:t>
            </a:r>
            <a:endParaRPr sz="1700">
              <a:solidFill>
                <a:srgbClr val="434343"/>
              </a:solidFill>
              <a:highlight>
                <a:srgbClr val="F7F7F8"/>
              </a:highlight>
            </a:endParaRPr>
          </a:p>
          <a:p>
            <a:pPr indent="-336550" lvl="0" marL="914400" rtl="0" algn="l">
              <a:lnSpc>
                <a:spcPct val="115000"/>
              </a:lnSpc>
              <a:spcBef>
                <a:spcPts val="1200"/>
              </a:spcBef>
              <a:spcAft>
                <a:spcPts val="0"/>
              </a:spcAft>
              <a:buClr>
                <a:srgbClr val="434343"/>
              </a:buClr>
              <a:buSzPts val="1700"/>
              <a:buChar char="●"/>
            </a:pPr>
            <a:r>
              <a:rPr lang="en" sz="1700">
                <a:solidFill>
                  <a:srgbClr val="434343"/>
                </a:solidFill>
                <a:highlight>
                  <a:srgbClr val="F7F7F8"/>
                </a:highlight>
              </a:rPr>
              <a:t>Calidad garantizada</a:t>
            </a:r>
            <a:endParaRPr sz="1700">
              <a:solidFill>
                <a:srgbClr val="434343"/>
              </a:solidFill>
              <a:highlight>
                <a:srgbClr val="F7F7F8"/>
              </a:highlight>
            </a:endParaRPr>
          </a:p>
          <a:p>
            <a:pPr indent="-336550" lvl="0" marL="914400" rtl="0" algn="l">
              <a:lnSpc>
                <a:spcPct val="115000"/>
              </a:lnSpc>
              <a:spcBef>
                <a:spcPts val="0"/>
              </a:spcBef>
              <a:spcAft>
                <a:spcPts val="0"/>
              </a:spcAft>
              <a:buClr>
                <a:srgbClr val="434343"/>
              </a:buClr>
              <a:buSzPts val="1700"/>
              <a:buChar char="●"/>
            </a:pPr>
            <a:r>
              <a:rPr lang="en" sz="1700">
                <a:solidFill>
                  <a:srgbClr val="434343"/>
                </a:solidFill>
                <a:highlight>
                  <a:srgbClr val="F7F7F8"/>
                </a:highlight>
              </a:rPr>
              <a:t>Reducción del desperdicio</a:t>
            </a:r>
            <a:endParaRPr sz="1700">
              <a:solidFill>
                <a:srgbClr val="434343"/>
              </a:solidFill>
              <a:highlight>
                <a:srgbClr val="F7F7F8"/>
              </a:highlight>
            </a:endParaRPr>
          </a:p>
          <a:p>
            <a:pPr indent="-336550" lvl="0" marL="914400" rtl="0" algn="l">
              <a:lnSpc>
                <a:spcPct val="115000"/>
              </a:lnSpc>
              <a:spcBef>
                <a:spcPts val="0"/>
              </a:spcBef>
              <a:spcAft>
                <a:spcPts val="0"/>
              </a:spcAft>
              <a:buClr>
                <a:srgbClr val="434343"/>
              </a:buClr>
              <a:buSzPts val="1700"/>
              <a:buChar char="●"/>
            </a:pPr>
            <a:r>
              <a:rPr lang="en" sz="1700">
                <a:solidFill>
                  <a:srgbClr val="434343"/>
                </a:solidFill>
                <a:highlight>
                  <a:srgbClr val="F7F7F8"/>
                </a:highlight>
              </a:rPr>
              <a:t>Mejora continua</a:t>
            </a:r>
            <a:endParaRPr sz="1700">
              <a:solidFill>
                <a:srgbClr val="434343"/>
              </a:solidFill>
              <a:highlight>
                <a:srgbClr val="F7F7F8"/>
              </a:highlight>
            </a:endParaRPr>
          </a:p>
          <a:p>
            <a:pPr indent="-336550" lvl="0" marL="914400" rtl="0" algn="l">
              <a:lnSpc>
                <a:spcPct val="115000"/>
              </a:lnSpc>
              <a:spcBef>
                <a:spcPts val="0"/>
              </a:spcBef>
              <a:spcAft>
                <a:spcPts val="0"/>
              </a:spcAft>
              <a:buClr>
                <a:srgbClr val="434343"/>
              </a:buClr>
              <a:buSzPts val="1700"/>
              <a:buChar char="●"/>
            </a:pPr>
            <a:r>
              <a:rPr lang="en" sz="1700">
                <a:solidFill>
                  <a:srgbClr val="434343"/>
                </a:solidFill>
                <a:highlight>
                  <a:srgbClr val="F7F7F8"/>
                </a:highlight>
              </a:rPr>
              <a:t>Flexibilidad</a:t>
            </a:r>
            <a:endParaRPr sz="1200"/>
          </a:p>
        </p:txBody>
      </p:sp>
      <p:sp>
        <p:nvSpPr>
          <p:cNvPr id="577" name="Google Shape;577;p71"/>
          <p:cNvSpPr txBox="1"/>
          <p:nvPr/>
        </p:nvSpPr>
        <p:spPr>
          <a:xfrm>
            <a:off x="1676375" y="3164025"/>
            <a:ext cx="4130400" cy="169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88DD"/>
                </a:solidFill>
              </a:rPr>
              <a:t>Una de las herramientas más conocidas es Trello.</a:t>
            </a:r>
            <a:br>
              <a:rPr lang="en">
                <a:solidFill>
                  <a:srgbClr val="0088DD"/>
                </a:solidFill>
              </a:rPr>
            </a:br>
            <a:r>
              <a:rPr lang="en">
                <a:solidFill>
                  <a:srgbClr val="0088DD"/>
                </a:solidFill>
              </a:rPr>
              <a:t>Lo puedes encontrar en </a:t>
            </a:r>
            <a:r>
              <a:rPr lang="en" u="sng">
                <a:solidFill>
                  <a:srgbClr val="0088DD"/>
                </a:solidFill>
                <a:hlinkClick r:id="rId3">
                  <a:extLst>
                    <a:ext uri="{A12FA001-AC4F-418D-AE19-62706E023703}">
                      <ahyp:hlinkClr val="tx"/>
                    </a:ext>
                  </a:extLst>
                </a:hlinkClick>
              </a:rPr>
              <a:t>https://trello.com/es</a:t>
            </a:r>
            <a:br>
              <a:rPr lang="en">
                <a:solidFill>
                  <a:srgbClr val="0088DD"/>
                </a:solidFill>
              </a:rPr>
            </a:br>
            <a:r>
              <a:rPr lang="en">
                <a:solidFill>
                  <a:srgbClr val="0088DD"/>
                </a:solidFill>
              </a:rPr>
              <a:t>Hay otras como Monday </a:t>
            </a:r>
            <a:r>
              <a:rPr lang="en" u="sng">
                <a:solidFill>
                  <a:srgbClr val="0088DD"/>
                </a:solidFill>
                <a:hlinkClick r:id="rId4">
                  <a:extLst>
                    <a:ext uri="{A12FA001-AC4F-418D-AE19-62706E023703}">
                      <ahyp:hlinkClr val="tx"/>
                    </a:ext>
                  </a:extLst>
                </a:hlinkClick>
              </a:rPr>
              <a:t>https://monday.com/lang/es/</a:t>
            </a:r>
            <a:br>
              <a:rPr lang="en">
                <a:solidFill>
                  <a:srgbClr val="0088DD"/>
                </a:solidFill>
              </a:rPr>
            </a:br>
            <a:r>
              <a:rPr lang="en">
                <a:solidFill>
                  <a:srgbClr val="0088DD"/>
                </a:solidFill>
              </a:rPr>
              <a:t>O</a:t>
            </a:r>
            <a:endParaRPr>
              <a:solidFill>
                <a:srgbClr val="0088DD"/>
              </a:solidFill>
            </a:endParaRPr>
          </a:p>
          <a:p>
            <a:pPr indent="0" lvl="0" marL="0" rtl="0" algn="ctr">
              <a:spcBef>
                <a:spcPts val="0"/>
              </a:spcBef>
              <a:spcAft>
                <a:spcPts val="0"/>
              </a:spcAft>
              <a:buNone/>
            </a:pPr>
            <a:r>
              <a:rPr lang="en">
                <a:solidFill>
                  <a:srgbClr val="0088DD"/>
                </a:solidFill>
              </a:rPr>
              <a:t>ClickUp</a:t>
            </a:r>
            <a:br>
              <a:rPr lang="en">
                <a:solidFill>
                  <a:srgbClr val="0088DD"/>
                </a:solidFill>
              </a:rPr>
            </a:br>
            <a:r>
              <a:rPr lang="en">
                <a:solidFill>
                  <a:srgbClr val="0088DD"/>
                </a:solidFill>
              </a:rPr>
              <a:t>https://clickup.com/</a:t>
            </a:r>
            <a:endParaRPr>
              <a:solidFill>
                <a:srgbClr val="0088DD"/>
              </a:solidFill>
            </a:endParaRPr>
          </a:p>
        </p:txBody>
      </p:sp>
      <p:pic>
        <p:nvPicPr>
          <p:cNvPr id="578" name="Google Shape;578;p71"/>
          <p:cNvPicPr preferRelativeResize="0"/>
          <p:nvPr/>
        </p:nvPicPr>
        <p:blipFill>
          <a:blip r:embed="rId5">
            <a:alphaModFix/>
          </a:blip>
          <a:stretch>
            <a:fillRect/>
          </a:stretch>
        </p:blipFill>
        <p:spPr>
          <a:xfrm>
            <a:off x="6272425" y="2712025"/>
            <a:ext cx="1599550" cy="2365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2"/>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Lean</a:t>
            </a:r>
            <a:endParaRPr sz="4000">
              <a:solidFill>
                <a:srgbClr val="0195D6"/>
              </a:solidFill>
            </a:endParaRPr>
          </a:p>
        </p:txBody>
      </p:sp>
      <p:sp>
        <p:nvSpPr>
          <p:cNvPr id="584" name="Google Shape;584;p72"/>
          <p:cNvSpPr txBox="1"/>
          <p:nvPr/>
        </p:nvSpPr>
        <p:spPr>
          <a:xfrm>
            <a:off x="4496675" y="1691125"/>
            <a:ext cx="4464000" cy="32031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None/>
            </a:pPr>
            <a:r>
              <a:rPr lang="en">
                <a:solidFill>
                  <a:srgbClr val="434343"/>
                </a:solidFill>
              </a:rPr>
              <a:t>La metodología Lean es una forma innovadora de gestionar los procesos de una empresa eliminando actividades que no aportan valor, para así poder obtener un producto o servicio de mayor calidad y que mejore la experiencia de los clientes. </a:t>
            </a:r>
            <a:endParaRPr>
              <a:solidFill>
                <a:srgbClr val="434343"/>
              </a:solidFill>
            </a:endParaRPr>
          </a:p>
          <a:p>
            <a:pPr indent="0" lvl="0" marL="0" rtl="0" algn="just">
              <a:lnSpc>
                <a:spcPct val="115000"/>
              </a:lnSpc>
              <a:spcBef>
                <a:spcPts val="0"/>
              </a:spcBef>
              <a:spcAft>
                <a:spcPts val="0"/>
              </a:spcAft>
              <a:buNone/>
            </a:pPr>
            <a:r>
              <a:rPr lang="en">
                <a:solidFill>
                  <a:srgbClr val="434343"/>
                </a:solidFill>
              </a:rPr>
              <a:t>Resumiendo, se trata de optimizar los procesos empresariales (productivos y de gestión), con el fin de utilizar menos recursos en los mismos. </a:t>
            </a:r>
            <a:endParaRPr>
              <a:solidFill>
                <a:srgbClr val="434343"/>
              </a:solidFill>
            </a:endParaRPr>
          </a:p>
          <a:p>
            <a:pPr indent="-317500" lvl="0" marL="457200" rtl="0" algn="just">
              <a:lnSpc>
                <a:spcPct val="115000"/>
              </a:lnSpc>
              <a:spcBef>
                <a:spcPts val="0"/>
              </a:spcBef>
              <a:spcAft>
                <a:spcPts val="0"/>
              </a:spcAft>
              <a:buClr>
                <a:srgbClr val="434343"/>
              </a:buClr>
              <a:buSzPts val="1400"/>
              <a:buChar char="●"/>
            </a:pPr>
            <a:r>
              <a:rPr lang="en">
                <a:solidFill>
                  <a:srgbClr val="434343"/>
                </a:solidFill>
              </a:rPr>
              <a:t>Identificar sobrecargas en los procesos de producción.</a:t>
            </a:r>
            <a:endParaRPr>
              <a:solidFill>
                <a:srgbClr val="434343"/>
              </a:solidFill>
            </a:endParaRPr>
          </a:p>
          <a:p>
            <a:pPr indent="-317500" lvl="0" marL="457200" rtl="0" algn="just">
              <a:lnSpc>
                <a:spcPct val="115000"/>
              </a:lnSpc>
              <a:spcBef>
                <a:spcPts val="0"/>
              </a:spcBef>
              <a:spcAft>
                <a:spcPts val="0"/>
              </a:spcAft>
              <a:buClr>
                <a:srgbClr val="434343"/>
              </a:buClr>
              <a:buSzPts val="1400"/>
              <a:buChar char="●"/>
            </a:pPr>
            <a:r>
              <a:rPr lang="en">
                <a:solidFill>
                  <a:srgbClr val="434343"/>
                </a:solidFill>
              </a:rPr>
              <a:t>Eliminar desperdicios (pueden ser de materiales o de tiempo, por ejemplo).</a:t>
            </a:r>
            <a:endParaRPr sz="1700">
              <a:solidFill>
                <a:srgbClr val="434343"/>
              </a:solidFill>
              <a:highlight>
                <a:srgbClr val="FFFFFF"/>
              </a:highlight>
              <a:latin typeface="Merriweather"/>
              <a:ea typeface="Merriweather"/>
              <a:cs typeface="Merriweather"/>
              <a:sym typeface="Merriweather"/>
            </a:endParaRPr>
          </a:p>
        </p:txBody>
      </p:sp>
      <p:sp>
        <p:nvSpPr>
          <p:cNvPr id="585" name="Google Shape;585;p72"/>
          <p:cNvSpPr txBox="1"/>
          <p:nvPr/>
        </p:nvSpPr>
        <p:spPr>
          <a:xfrm>
            <a:off x="379225" y="1005325"/>
            <a:ext cx="8385600" cy="5079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1800"/>
              </a:spcAft>
              <a:buNone/>
            </a:pPr>
            <a:r>
              <a:rPr lang="en" sz="2100">
                <a:solidFill>
                  <a:srgbClr val="000000"/>
                </a:solidFill>
                <a:highlight>
                  <a:srgbClr val="FFFFFF"/>
                </a:highlight>
              </a:rPr>
              <a:t>La metodología Lean: el ‘menos es más’ aplicado a la empresa</a:t>
            </a:r>
            <a:endParaRPr/>
          </a:p>
        </p:txBody>
      </p:sp>
      <p:pic>
        <p:nvPicPr>
          <p:cNvPr id="586" name="Google Shape;586;p72"/>
          <p:cNvPicPr preferRelativeResize="0"/>
          <p:nvPr/>
        </p:nvPicPr>
        <p:blipFill>
          <a:blip r:embed="rId3">
            <a:alphaModFix/>
          </a:blip>
          <a:stretch>
            <a:fillRect/>
          </a:stretch>
        </p:blipFill>
        <p:spPr>
          <a:xfrm>
            <a:off x="152400" y="1665625"/>
            <a:ext cx="4135209" cy="3325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3"/>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Lean</a:t>
            </a:r>
            <a:endParaRPr sz="4000">
              <a:solidFill>
                <a:srgbClr val="0195D6"/>
              </a:solidFill>
            </a:endParaRPr>
          </a:p>
        </p:txBody>
      </p:sp>
      <p:pic>
        <p:nvPicPr>
          <p:cNvPr id="592" name="Google Shape;592;p73"/>
          <p:cNvPicPr preferRelativeResize="0"/>
          <p:nvPr/>
        </p:nvPicPr>
        <p:blipFill>
          <a:blip r:embed="rId3">
            <a:alphaModFix/>
          </a:blip>
          <a:stretch>
            <a:fillRect/>
          </a:stretch>
        </p:blipFill>
        <p:spPr>
          <a:xfrm>
            <a:off x="2585631" y="912875"/>
            <a:ext cx="5959170" cy="4230625"/>
          </a:xfrm>
          <a:prstGeom prst="rect">
            <a:avLst/>
          </a:prstGeom>
          <a:noFill/>
          <a:ln>
            <a:noFill/>
          </a:ln>
        </p:spPr>
      </p:pic>
      <p:sp>
        <p:nvSpPr>
          <p:cNvPr id="593" name="Google Shape;593;p73"/>
          <p:cNvSpPr txBox="1"/>
          <p:nvPr/>
        </p:nvSpPr>
        <p:spPr>
          <a:xfrm>
            <a:off x="358475" y="1020900"/>
            <a:ext cx="1675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Valor:</a:t>
            </a:r>
            <a:r>
              <a:rPr lang="en"/>
              <a:t> Determinar el valor del cliente</a:t>
            </a:r>
            <a:br>
              <a:rPr lang="en"/>
            </a:br>
            <a:r>
              <a:rPr b="1" lang="en"/>
              <a:t>Flujo de valor:</a:t>
            </a:r>
            <a:r>
              <a:rPr lang="en"/>
              <a:t> Determine el flujo de valor</a:t>
            </a:r>
            <a:br>
              <a:rPr lang="en"/>
            </a:br>
            <a:r>
              <a:rPr b="1" lang="en"/>
              <a:t>Flujo: </a:t>
            </a:r>
            <a:r>
              <a:rPr lang="en"/>
              <a:t>Asegúrese de que las actividades fluyan</a:t>
            </a:r>
            <a:br>
              <a:rPr lang="en"/>
            </a:br>
            <a:r>
              <a:rPr b="1" lang="en"/>
              <a:t>Pull:</a:t>
            </a:r>
            <a:r>
              <a:rPr lang="en"/>
              <a:t> Deje que el cliente extraiga productos o servicios a través del proceso.</a:t>
            </a:r>
            <a:br>
              <a:rPr lang="en"/>
            </a:br>
            <a:r>
              <a:rPr b="1" lang="en"/>
              <a:t>Perfección:</a:t>
            </a:r>
            <a:r>
              <a:rPr lang="en"/>
              <a:t> Optimiza constantemente el sistema reproductivo.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4"/>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Programación extrema (XP)</a:t>
            </a:r>
            <a:endParaRPr sz="4000">
              <a:solidFill>
                <a:srgbClr val="0195D6"/>
              </a:solidFill>
            </a:endParaRPr>
          </a:p>
        </p:txBody>
      </p:sp>
      <p:sp>
        <p:nvSpPr>
          <p:cNvPr id="599" name="Google Shape;599;p74"/>
          <p:cNvSpPr txBox="1"/>
          <p:nvPr/>
        </p:nvSpPr>
        <p:spPr>
          <a:xfrm>
            <a:off x="5969575" y="1212275"/>
            <a:ext cx="2838600" cy="37875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 sz="1500">
                <a:solidFill>
                  <a:srgbClr val="434343"/>
                </a:solidFill>
              </a:rPr>
              <a:t>La programación extrema es una metodología con bases en la comunicación constante y la retroalimentación. Se basa en valores, principios y prácticas, y su objetivo es permitir que equipos pequeños y medianos produzcan software de alta calidad y se adapten a los requisitos cambiantes y en evolución.</a:t>
            </a:r>
            <a:br>
              <a:rPr lang="en" sz="1500">
                <a:solidFill>
                  <a:srgbClr val="434343"/>
                </a:solidFill>
              </a:rPr>
            </a:br>
            <a:r>
              <a:rPr lang="en" sz="1500">
                <a:solidFill>
                  <a:srgbClr val="434343"/>
                </a:solidFill>
              </a:rPr>
              <a:t>La XP busca desarrollar y gestionar proyectos con eficacia, flexibilidad y control. </a:t>
            </a:r>
            <a:endParaRPr sz="1700">
              <a:solidFill>
                <a:srgbClr val="434343"/>
              </a:solidFill>
              <a:latin typeface="Calibri"/>
              <a:ea typeface="Calibri"/>
              <a:cs typeface="Calibri"/>
              <a:sym typeface="Calibri"/>
            </a:endParaRPr>
          </a:p>
        </p:txBody>
      </p:sp>
      <p:pic>
        <p:nvPicPr>
          <p:cNvPr id="600" name="Google Shape;600;p74"/>
          <p:cNvPicPr preferRelativeResize="0"/>
          <p:nvPr/>
        </p:nvPicPr>
        <p:blipFill>
          <a:blip r:embed="rId3">
            <a:alphaModFix/>
          </a:blip>
          <a:stretch>
            <a:fillRect/>
          </a:stretch>
        </p:blipFill>
        <p:spPr>
          <a:xfrm>
            <a:off x="152400" y="1122075"/>
            <a:ext cx="5912424" cy="3725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Programación extrema (XP)</a:t>
            </a:r>
            <a:endParaRPr sz="4000">
              <a:solidFill>
                <a:srgbClr val="0195D6"/>
              </a:solidFill>
            </a:endParaRPr>
          </a:p>
        </p:txBody>
      </p:sp>
      <p:pic>
        <p:nvPicPr>
          <p:cNvPr id="606" name="Google Shape;606;p75"/>
          <p:cNvPicPr preferRelativeResize="0"/>
          <p:nvPr/>
        </p:nvPicPr>
        <p:blipFill rotWithShape="1">
          <a:blip r:embed="rId3">
            <a:alphaModFix/>
          </a:blip>
          <a:srcRect b="8454" l="0" r="0" t="16062"/>
          <a:stretch/>
        </p:blipFill>
        <p:spPr>
          <a:xfrm>
            <a:off x="441850" y="1168975"/>
            <a:ext cx="8418924" cy="35747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6"/>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Scrum</a:t>
            </a:r>
            <a:endParaRPr sz="4000">
              <a:solidFill>
                <a:srgbClr val="0195D6"/>
              </a:solidFill>
            </a:endParaRPr>
          </a:p>
        </p:txBody>
      </p:sp>
      <p:sp>
        <p:nvSpPr>
          <p:cNvPr id="612" name="Google Shape;612;p76"/>
          <p:cNvSpPr txBox="1"/>
          <p:nvPr/>
        </p:nvSpPr>
        <p:spPr>
          <a:xfrm>
            <a:off x="5517575" y="1122075"/>
            <a:ext cx="3210900" cy="37617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
                <a:solidFill>
                  <a:srgbClr val="434343"/>
                </a:solidFill>
              </a:rPr>
              <a:t>Es también una metodología incremental que divide los requisitos y tareas de forma similar a Kanban. Se itera sobre bloques de tiempos cortos y fijos (entre dos y cuatro semanas) para conseguir un resultado completo en cada iteración. Las etapas son: planificación de la iteración (planning sprint), ejecución (sprint), reunión diaria (daily meeting) y demostración de resultados (sprint review). Cada iteración por estas etapas  se denomina también sprint. Vamos a ahondar más en está metodología en particular.</a:t>
            </a:r>
            <a:endParaRPr sz="1700">
              <a:solidFill>
                <a:srgbClr val="434343"/>
              </a:solidFill>
              <a:latin typeface="Merriweather"/>
              <a:ea typeface="Merriweather"/>
              <a:cs typeface="Merriweather"/>
              <a:sym typeface="Merriweather"/>
            </a:endParaRPr>
          </a:p>
        </p:txBody>
      </p:sp>
      <p:pic>
        <p:nvPicPr>
          <p:cNvPr id="613" name="Google Shape;613;p76"/>
          <p:cNvPicPr preferRelativeResize="0"/>
          <p:nvPr/>
        </p:nvPicPr>
        <p:blipFill>
          <a:blip r:embed="rId3">
            <a:alphaModFix/>
          </a:blip>
          <a:stretch>
            <a:fillRect/>
          </a:stretch>
        </p:blipFill>
        <p:spPr>
          <a:xfrm>
            <a:off x="152400" y="1274475"/>
            <a:ext cx="5271148" cy="2965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7"/>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Proceso SCRUM</a:t>
            </a:r>
            <a:endParaRPr sz="4000">
              <a:solidFill>
                <a:srgbClr val="0195D6"/>
              </a:solidFill>
            </a:endParaRPr>
          </a:p>
        </p:txBody>
      </p:sp>
      <p:pic>
        <p:nvPicPr>
          <p:cNvPr id="619" name="Google Shape;619;p77"/>
          <p:cNvPicPr preferRelativeResize="0"/>
          <p:nvPr/>
        </p:nvPicPr>
        <p:blipFill>
          <a:blip r:embed="rId3">
            <a:alphaModFix/>
          </a:blip>
          <a:stretch>
            <a:fillRect/>
          </a:stretch>
        </p:blipFill>
        <p:spPr>
          <a:xfrm>
            <a:off x="748150" y="930800"/>
            <a:ext cx="7489252" cy="421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nvSpPr>
        <p:spPr>
          <a:xfrm>
            <a:off x="628650" y="1218600"/>
            <a:ext cx="7788000" cy="1119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 sz="1700">
                <a:solidFill>
                  <a:srgbClr val="444444"/>
                </a:solidFill>
              </a:rPr>
              <a:t>La idea general del ciclo de vida es que la mejor forma de administrar los esfuerzos para llevar a cabo un proyecto es tratar dichos esfuerzos como un proyecto por separado. Esos proyectos separados podríamos llamarlos fases.</a:t>
            </a:r>
            <a:endParaRPr sz="1700">
              <a:solidFill>
                <a:srgbClr val="595959"/>
              </a:solidFill>
              <a:highlight>
                <a:srgbClr val="FFFFFF"/>
              </a:highlight>
              <a:latin typeface="Merriweather"/>
              <a:ea typeface="Merriweather"/>
              <a:cs typeface="Merriweather"/>
              <a:sym typeface="Merriweather"/>
            </a:endParaRPr>
          </a:p>
        </p:txBody>
      </p:sp>
      <p:pic>
        <p:nvPicPr>
          <p:cNvPr id="278" name="Google Shape;278;p33"/>
          <p:cNvPicPr preferRelativeResize="0"/>
          <p:nvPr/>
        </p:nvPicPr>
        <p:blipFill>
          <a:blip r:embed="rId3">
            <a:alphaModFix/>
          </a:blip>
          <a:stretch>
            <a:fillRect/>
          </a:stretch>
        </p:blipFill>
        <p:spPr>
          <a:xfrm>
            <a:off x="3025050" y="2410025"/>
            <a:ext cx="3093900" cy="2320425"/>
          </a:xfrm>
          <a:prstGeom prst="rect">
            <a:avLst/>
          </a:prstGeom>
          <a:noFill/>
          <a:ln>
            <a:noFill/>
          </a:ln>
        </p:spPr>
      </p:pic>
      <p:sp>
        <p:nvSpPr>
          <p:cNvPr id="279" name="Google Shape;279;p33"/>
          <p:cNvSpPr txBox="1"/>
          <p:nvPr/>
        </p:nvSpPr>
        <p:spPr>
          <a:xfrm>
            <a:off x="3592350" y="253675"/>
            <a:ext cx="195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rgbClr val="0195D6"/>
                </a:solidFill>
              </a:rPr>
              <a:t>Fases</a:t>
            </a:r>
            <a:endParaRPr sz="4000">
              <a:solidFill>
                <a:srgbClr val="0195D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8"/>
          <p:cNvSpPr txBox="1"/>
          <p:nvPr/>
        </p:nvSpPr>
        <p:spPr>
          <a:xfrm>
            <a:off x="2522449" y="282175"/>
            <a:ext cx="4249800" cy="915300"/>
          </a:xfrm>
          <a:prstGeom prst="rect">
            <a:avLst/>
          </a:prstGeom>
          <a:noFill/>
          <a:ln>
            <a:noFill/>
          </a:ln>
        </p:spPr>
        <p:txBody>
          <a:bodyPr anchorCtr="0" anchor="ctr" bIns="45700" lIns="91425" spcFirstLastPara="1" rIns="91425" wrap="square" tIns="45700">
            <a:normAutofit/>
          </a:bodyPr>
          <a:lstStyle/>
          <a:p>
            <a:pPr indent="0" lvl="0" marL="0" rtl="0" algn="l">
              <a:lnSpc>
                <a:spcPct val="122222"/>
              </a:lnSpc>
              <a:spcBef>
                <a:spcPts val="1100"/>
              </a:spcBef>
              <a:spcAft>
                <a:spcPts val="1100"/>
              </a:spcAft>
              <a:buNone/>
            </a:pPr>
            <a:r>
              <a:rPr lang="en" sz="3850">
                <a:solidFill>
                  <a:srgbClr val="0195D6"/>
                </a:solidFill>
                <a:highlight>
                  <a:srgbClr val="FFFFFF"/>
                </a:highlight>
                <a:latin typeface="Roboto"/>
                <a:ea typeface="Roboto"/>
                <a:cs typeface="Roboto"/>
                <a:sym typeface="Roboto"/>
              </a:rPr>
              <a:t>Equipo Scrum</a:t>
            </a:r>
            <a:endParaRPr sz="4000">
              <a:solidFill>
                <a:srgbClr val="0195D6"/>
              </a:solidFill>
            </a:endParaRPr>
          </a:p>
        </p:txBody>
      </p:sp>
      <p:sp>
        <p:nvSpPr>
          <p:cNvPr id="625" name="Google Shape;625;p78"/>
          <p:cNvSpPr txBox="1"/>
          <p:nvPr/>
        </p:nvSpPr>
        <p:spPr>
          <a:xfrm>
            <a:off x="2041800" y="3201700"/>
            <a:ext cx="4582500" cy="14496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1000"/>
              </a:spcBef>
              <a:spcAft>
                <a:spcPts val="1200"/>
              </a:spcAft>
              <a:buNone/>
            </a:pPr>
            <a:r>
              <a:rPr lang="en" sz="1450">
                <a:solidFill>
                  <a:srgbClr val="444444"/>
                </a:solidFill>
                <a:highlight>
                  <a:srgbClr val="FFFFFF"/>
                </a:highlight>
              </a:rPr>
              <a:t>El tamaño óptimo del Equipo Scrum es de máximo 10 miembros, esto le permite ser lo suficientemente pequeño como para permanecer ágil y lo suficientemente grande como para poder completar una cantidad significativa de trabajo.</a:t>
            </a:r>
            <a:endParaRPr sz="2200">
              <a:solidFill>
                <a:srgbClr val="595959"/>
              </a:solidFill>
            </a:endParaRPr>
          </a:p>
        </p:txBody>
      </p:sp>
      <p:sp>
        <p:nvSpPr>
          <p:cNvPr id="626" name="Google Shape;626;p78"/>
          <p:cNvSpPr txBox="1"/>
          <p:nvPr/>
        </p:nvSpPr>
        <p:spPr>
          <a:xfrm>
            <a:off x="862450" y="2457994"/>
            <a:ext cx="7886700" cy="413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1200"/>
              </a:spcAft>
              <a:buNone/>
            </a:pPr>
            <a:r>
              <a:rPr lang="en" sz="1050">
                <a:solidFill>
                  <a:srgbClr val="444444"/>
                </a:solidFill>
                <a:highlight>
                  <a:srgbClr val="FFFFFF"/>
                </a:highlight>
                <a:latin typeface="Roboto"/>
                <a:ea typeface="Roboto"/>
                <a:cs typeface="Roboto"/>
                <a:sym typeface="Roboto"/>
              </a:rPr>
              <a:t>Un Equipo Scrum consiste en un Propietario del Producto (Product Owner), un Scrum Master y los Developers.</a:t>
            </a:r>
            <a:endParaRPr sz="1800">
              <a:solidFill>
                <a:srgbClr val="595959"/>
              </a:solidFill>
            </a:endParaRPr>
          </a:p>
        </p:txBody>
      </p:sp>
      <p:pic>
        <p:nvPicPr>
          <p:cNvPr id="627" name="Google Shape;627;p78"/>
          <p:cNvPicPr preferRelativeResize="0"/>
          <p:nvPr/>
        </p:nvPicPr>
        <p:blipFill>
          <a:blip r:embed="rId3">
            <a:alphaModFix/>
          </a:blip>
          <a:stretch>
            <a:fillRect/>
          </a:stretch>
        </p:blipFill>
        <p:spPr>
          <a:xfrm>
            <a:off x="4075975" y="997525"/>
            <a:ext cx="3159875" cy="1460475"/>
          </a:xfrm>
          <a:prstGeom prst="rect">
            <a:avLst/>
          </a:prstGeom>
          <a:noFill/>
          <a:ln>
            <a:noFill/>
          </a:ln>
        </p:spPr>
      </p:pic>
      <p:pic>
        <p:nvPicPr>
          <p:cNvPr id="628" name="Google Shape;628;p78"/>
          <p:cNvPicPr preferRelativeResize="0"/>
          <p:nvPr/>
        </p:nvPicPr>
        <p:blipFill>
          <a:blip r:embed="rId4">
            <a:alphaModFix/>
          </a:blip>
          <a:stretch>
            <a:fillRect/>
          </a:stretch>
        </p:blipFill>
        <p:spPr>
          <a:xfrm>
            <a:off x="2572551" y="1197476"/>
            <a:ext cx="673610" cy="1260525"/>
          </a:xfrm>
          <a:prstGeom prst="rect">
            <a:avLst/>
          </a:prstGeom>
          <a:noFill/>
          <a:ln>
            <a:noFill/>
          </a:ln>
        </p:spPr>
      </p:pic>
      <p:pic>
        <p:nvPicPr>
          <p:cNvPr id="629" name="Google Shape;629;p78"/>
          <p:cNvPicPr preferRelativeResize="0"/>
          <p:nvPr/>
        </p:nvPicPr>
        <p:blipFill>
          <a:blip r:embed="rId5">
            <a:alphaModFix/>
          </a:blip>
          <a:stretch>
            <a:fillRect/>
          </a:stretch>
        </p:blipFill>
        <p:spPr>
          <a:xfrm>
            <a:off x="1278075" y="1197475"/>
            <a:ext cx="801046" cy="1260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9"/>
          <p:cNvSpPr/>
          <p:nvPr/>
        </p:nvSpPr>
        <p:spPr>
          <a:xfrm>
            <a:off x="413050" y="1122225"/>
            <a:ext cx="1698900" cy="24939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9"/>
          <p:cNvSpPr txBox="1"/>
          <p:nvPr/>
        </p:nvSpPr>
        <p:spPr>
          <a:xfrm>
            <a:off x="2537994" y="199000"/>
            <a:ext cx="3805500" cy="915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 sz="4000">
                <a:solidFill>
                  <a:srgbClr val="0195D6"/>
                </a:solidFill>
                <a:highlight>
                  <a:srgbClr val="FFFFFF"/>
                </a:highlight>
              </a:rPr>
              <a:t>Product Owner</a:t>
            </a:r>
            <a:endParaRPr sz="4000">
              <a:solidFill>
                <a:srgbClr val="0195D6"/>
              </a:solidFill>
            </a:endParaRPr>
          </a:p>
        </p:txBody>
      </p:sp>
      <p:sp>
        <p:nvSpPr>
          <p:cNvPr id="636" name="Google Shape;636;p79"/>
          <p:cNvSpPr txBox="1"/>
          <p:nvPr/>
        </p:nvSpPr>
        <p:spPr>
          <a:xfrm>
            <a:off x="2641900" y="2439273"/>
            <a:ext cx="5873400" cy="244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sz="1800">
              <a:solidFill>
                <a:srgbClr val="595959"/>
              </a:solidFill>
            </a:endParaRPr>
          </a:p>
          <a:p>
            <a:pPr indent="0" lvl="0" marL="0" rtl="0" algn="l">
              <a:lnSpc>
                <a:spcPct val="90000"/>
              </a:lnSpc>
              <a:spcBef>
                <a:spcPts val="1200"/>
              </a:spcBef>
              <a:spcAft>
                <a:spcPts val="1200"/>
              </a:spcAft>
              <a:buNone/>
            </a:pPr>
            <a:r>
              <a:t/>
            </a:r>
            <a:endParaRPr sz="1800">
              <a:solidFill>
                <a:srgbClr val="595959"/>
              </a:solidFill>
            </a:endParaRPr>
          </a:p>
        </p:txBody>
      </p:sp>
      <p:pic>
        <p:nvPicPr>
          <p:cNvPr id="637" name="Google Shape;637;p79"/>
          <p:cNvPicPr preferRelativeResize="0"/>
          <p:nvPr/>
        </p:nvPicPr>
        <p:blipFill>
          <a:blip r:embed="rId3">
            <a:alphaModFix/>
          </a:blip>
          <a:stretch>
            <a:fillRect/>
          </a:stretch>
        </p:blipFill>
        <p:spPr>
          <a:xfrm>
            <a:off x="899725" y="1174475"/>
            <a:ext cx="725556" cy="1141725"/>
          </a:xfrm>
          <a:prstGeom prst="rect">
            <a:avLst/>
          </a:prstGeom>
          <a:noFill/>
          <a:ln>
            <a:noFill/>
          </a:ln>
        </p:spPr>
      </p:pic>
      <p:sp>
        <p:nvSpPr>
          <p:cNvPr id="638" name="Google Shape;638;p79"/>
          <p:cNvSpPr txBox="1"/>
          <p:nvPr/>
        </p:nvSpPr>
        <p:spPr>
          <a:xfrm>
            <a:off x="413050" y="2404775"/>
            <a:ext cx="1698900" cy="1623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595959"/>
                </a:solidFill>
              </a:rPr>
              <a:t>El Product Owner es el responsable de maximizar el valor entregado por los Developers.</a:t>
            </a:r>
            <a:endParaRPr sz="1200">
              <a:solidFill>
                <a:srgbClr val="595959"/>
              </a:solidFill>
            </a:endParaRPr>
          </a:p>
          <a:p>
            <a:pPr indent="0" lvl="0" marL="0" rtl="0" algn="ctr">
              <a:spcBef>
                <a:spcPts val="0"/>
              </a:spcBef>
              <a:spcAft>
                <a:spcPts val="0"/>
              </a:spcAft>
              <a:buNone/>
            </a:pPr>
            <a:r>
              <a:t/>
            </a:r>
            <a:endParaRPr sz="1050">
              <a:solidFill>
                <a:srgbClr val="44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639" name="Google Shape;639;p79"/>
          <p:cNvSpPr txBox="1"/>
          <p:nvPr/>
        </p:nvSpPr>
        <p:spPr>
          <a:xfrm>
            <a:off x="6748900" y="252825"/>
            <a:ext cx="2135700" cy="121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200">
                <a:solidFill>
                  <a:srgbClr val="292B2C"/>
                </a:solidFill>
              </a:rPr>
              <a:t>El product backlog (o pila de producto) es un listado de todas las tareas que se pretenden hacer durante el desarrollo de un proyecto.</a:t>
            </a:r>
            <a:endParaRPr/>
          </a:p>
        </p:txBody>
      </p:sp>
      <p:sp>
        <p:nvSpPr>
          <p:cNvPr id="640" name="Google Shape;640;p79"/>
          <p:cNvSpPr txBox="1"/>
          <p:nvPr/>
        </p:nvSpPr>
        <p:spPr>
          <a:xfrm>
            <a:off x="2529325" y="1067675"/>
            <a:ext cx="54525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La gestión del Product Backlog incluye:</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rgbClr val="151515"/>
              </a:buClr>
              <a:buSzPts val="1300"/>
              <a:buChar char="●"/>
            </a:pPr>
            <a:r>
              <a:rPr lang="en" sz="1300">
                <a:solidFill>
                  <a:srgbClr val="595959"/>
                </a:solidFill>
              </a:rPr>
              <a:t>Expresar claramente los elementos del Product Backlog.</a:t>
            </a:r>
            <a:endParaRPr sz="1300">
              <a:solidFill>
                <a:srgbClr val="595959"/>
              </a:solidFill>
            </a:endParaRPr>
          </a:p>
          <a:p>
            <a:pPr indent="-311150" lvl="0" marL="457200" rtl="0" algn="l">
              <a:spcBef>
                <a:spcPts val="0"/>
              </a:spcBef>
              <a:spcAft>
                <a:spcPts val="0"/>
              </a:spcAft>
              <a:buClr>
                <a:srgbClr val="151515"/>
              </a:buClr>
              <a:buSzPts val="1300"/>
              <a:buChar char="●"/>
            </a:pPr>
            <a:r>
              <a:rPr lang="en" sz="1300">
                <a:solidFill>
                  <a:srgbClr val="595959"/>
                </a:solidFill>
              </a:rPr>
              <a:t>Ordenar los elementos en el Product Backlog para alcanzar los objetivos y las misiones de la mejor manera posible.</a:t>
            </a:r>
            <a:endParaRPr sz="1300">
              <a:solidFill>
                <a:srgbClr val="595959"/>
              </a:solidFill>
            </a:endParaRPr>
          </a:p>
          <a:p>
            <a:pPr indent="-311150" lvl="0" marL="457200" rtl="0" algn="l">
              <a:spcBef>
                <a:spcPts val="0"/>
              </a:spcBef>
              <a:spcAft>
                <a:spcPts val="0"/>
              </a:spcAft>
              <a:buClr>
                <a:srgbClr val="151515"/>
              </a:buClr>
              <a:buSzPts val="1300"/>
              <a:buChar char="●"/>
            </a:pPr>
            <a:r>
              <a:rPr lang="en" sz="1300">
                <a:solidFill>
                  <a:srgbClr val="595959"/>
                </a:solidFill>
              </a:rPr>
              <a:t>Garantizar que el Product Backlog sea visible, transparente y claro para todos y que muestre lo que el equipo trabajará a continuación.</a:t>
            </a:r>
            <a:endParaRPr sz="1300">
              <a:solidFill>
                <a:srgbClr val="595959"/>
              </a:solidFill>
            </a:endParaRPr>
          </a:p>
          <a:p>
            <a:pPr indent="-311150" lvl="0" marL="457200" rtl="0" algn="l">
              <a:spcBef>
                <a:spcPts val="0"/>
              </a:spcBef>
              <a:spcAft>
                <a:spcPts val="0"/>
              </a:spcAft>
              <a:buClr>
                <a:srgbClr val="151515"/>
              </a:buClr>
              <a:buSzPts val="1300"/>
              <a:buChar char="●"/>
            </a:pPr>
            <a:r>
              <a:rPr lang="en" sz="1300">
                <a:solidFill>
                  <a:srgbClr val="595959"/>
                </a:solidFill>
              </a:rPr>
              <a:t>Asegurar que los Developers entienden los elementos del Product Backlog a nivel necesario.</a:t>
            </a:r>
            <a:endParaRPr sz="1300">
              <a:solidFill>
                <a:srgbClr val="595959"/>
              </a:solidFill>
            </a:endParaRPr>
          </a:p>
          <a:p>
            <a:pPr indent="-311150" lvl="0" marL="457200" rtl="0" algn="l">
              <a:spcBef>
                <a:spcPts val="0"/>
              </a:spcBef>
              <a:spcAft>
                <a:spcPts val="0"/>
              </a:spcAft>
              <a:buClr>
                <a:srgbClr val="151515"/>
              </a:buClr>
              <a:buSzPts val="1300"/>
              <a:buChar char="●"/>
            </a:pPr>
            <a:r>
              <a:rPr lang="en" sz="1300">
                <a:solidFill>
                  <a:srgbClr val="595959"/>
                </a:solidFill>
              </a:rPr>
              <a:t>Participar en las reuniones de apertura y cierre del proyecto.</a:t>
            </a:r>
            <a:endParaRPr sz="1300">
              <a:solidFill>
                <a:srgbClr val="595959"/>
              </a:solidFill>
            </a:endParaRPr>
          </a:p>
          <a:p>
            <a:pPr indent="-311150" lvl="0" marL="457200" rtl="0" algn="l">
              <a:spcBef>
                <a:spcPts val="0"/>
              </a:spcBef>
              <a:spcAft>
                <a:spcPts val="0"/>
              </a:spcAft>
              <a:buClr>
                <a:srgbClr val="151515"/>
              </a:buClr>
              <a:buSzPts val="1300"/>
              <a:buChar char="●"/>
            </a:pPr>
            <a:r>
              <a:rPr lang="en" sz="1300">
                <a:solidFill>
                  <a:srgbClr val="595959"/>
                </a:solidFill>
              </a:rPr>
              <a:t>Participar en las reuniones de planificación y revisión de las iteraciones (sprints).</a:t>
            </a:r>
            <a:endParaRPr sz="1300">
              <a:solidFill>
                <a:srgbClr val="595959"/>
              </a:solidFill>
            </a:endParaRPr>
          </a:p>
          <a:p>
            <a:pPr indent="-311150" lvl="0" marL="457200" rtl="0" algn="l">
              <a:spcBef>
                <a:spcPts val="0"/>
              </a:spcBef>
              <a:spcAft>
                <a:spcPts val="0"/>
              </a:spcAft>
              <a:buClr>
                <a:srgbClr val="151515"/>
              </a:buClr>
              <a:buSzPts val="1300"/>
              <a:buChar char="●"/>
            </a:pPr>
            <a:r>
              <a:rPr lang="en" sz="1300">
                <a:solidFill>
                  <a:srgbClr val="595959"/>
                </a:solidFill>
              </a:rPr>
              <a:t>Entender las necesidades de las partes interesadas para posteriormente levantar los requerimientos que harán parte del Product Backlog.</a:t>
            </a:r>
            <a:endParaRPr sz="1300">
              <a:solidFill>
                <a:srgbClr val="595959"/>
              </a:solidFill>
            </a:endParaRPr>
          </a:p>
          <a:p>
            <a:pPr indent="-311150" lvl="0" marL="457200" rtl="0" algn="l">
              <a:spcBef>
                <a:spcPts val="0"/>
              </a:spcBef>
              <a:spcAft>
                <a:spcPts val="0"/>
              </a:spcAft>
              <a:buClr>
                <a:srgbClr val="151515"/>
              </a:buClr>
              <a:buSzPts val="1300"/>
              <a:buChar char="●"/>
            </a:pPr>
            <a:r>
              <a:rPr lang="en" sz="1300">
                <a:solidFill>
                  <a:srgbClr val="595959"/>
                </a:solidFill>
              </a:rPr>
              <a:t>Mantener comunicación frecuente con el cliente (ya que es el único punto de contacto entre el cliente y el Equipo Scrum).</a:t>
            </a:r>
            <a:endParaRPr sz="1300">
              <a:solidFill>
                <a:srgbClr val="595959"/>
              </a:solidFill>
            </a:endParaRPr>
          </a:p>
          <a:p>
            <a:pPr indent="-311150" lvl="0" marL="457200" rtl="0" algn="l">
              <a:spcBef>
                <a:spcPts val="0"/>
              </a:spcBef>
              <a:spcAft>
                <a:spcPts val="0"/>
              </a:spcAft>
              <a:buClr>
                <a:srgbClr val="151515"/>
              </a:buClr>
              <a:buSzPts val="1300"/>
              <a:buChar char="●"/>
            </a:pPr>
            <a:r>
              <a:rPr lang="en" sz="1300">
                <a:solidFill>
                  <a:srgbClr val="595959"/>
                </a:solidFill>
              </a:rPr>
              <a:t>Etc…</a:t>
            </a:r>
            <a:endParaRPr sz="950">
              <a:solidFill>
                <a:srgbClr val="595959"/>
              </a:solidFill>
              <a:highlight>
                <a:srgbClr val="FFFFFF"/>
              </a:highlight>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0"/>
          <p:cNvSpPr/>
          <p:nvPr/>
        </p:nvSpPr>
        <p:spPr>
          <a:xfrm>
            <a:off x="413050" y="1122225"/>
            <a:ext cx="1698900" cy="30315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0"/>
          <p:cNvSpPr txBox="1"/>
          <p:nvPr/>
        </p:nvSpPr>
        <p:spPr>
          <a:xfrm>
            <a:off x="3039299" y="206925"/>
            <a:ext cx="3065400" cy="915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 sz="4000">
                <a:solidFill>
                  <a:srgbClr val="0195D6"/>
                </a:solidFill>
                <a:highlight>
                  <a:srgbClr val="FFFFFF"/>
                </a:highlight>
              </a:rPr>
              <a:t>Developers</a:t>
            </a:r>
            <a:endParaRPr sz="4000">
              <a:solidFill>
                <a:srgbClr val="0195D6"/>
              </a:solidFill>
            </a:endParaRPr>
          </a:p>
        </p:txBody>
      </p:sp>
      <p:sp>
        <p:nvSpPr>
          <p:cNvPr id="647" name="Google Shape;647;p80"/>
          <p:cNvSpPr txBox="1"/>
          <p:nvPr/>
        </p:nvSpPr>
        <p:spPr>
          <a:xfrm>
            <a:off x="2641900" y="2439273"/>
            <a:ext cx="5873400" cy="244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sz="1800">
              <a:solidFill>
                <a:srgbClr val="595959"/>
              </a:solidFill>
            </a:endParaRPr>
          </a:p>
          <a:p>
            <a:pPr indent="0" lvl="0" marL="0" rtl="0" algn="l">
              <a:lnSpc>
                <a:spcPct val="90000"/>
              </a:lnSpc>
              <a:spcBef>
                <a:spcPts val="1200"/>
              </a:spcBef>
              <a:spcAft>
                <a:spcPts val="1200"/>
              </a:spcAft>
              <a:buNone/>
            </a:pPr>
            <a:r>
              <a:t/>
            </a:r>
            <a:endParaRPr sz="1800">
              <a:solidFill>
                <a:srgbClr val="595959"/>
              </a:solidFill>
            </a:endParaRPr>
          </a:p>
        </p:txBody>
      </p:sp>
      <p:sp>
        <p:nvSpPr>
          <p:cNvPr id="648" name="Google Shape;648;p80"/>
          <p:cNvSpPr txBox="1"/>
          <p:nvPr/>
        </p:nvSpPr>
        <p:spPr>
          <a:xfrm>
            <a:off x="2605525" y="979350"/>
            <a:ext cx="5972100" cy="383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434343"/>
                </a:solidFill>
              </a:rPr>
              <a:t>Los Developers tienen las siguientes características:</a:t>
            </a:r>
            <a:endParaRPr b="1"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Son autogestionados. Nadie (ni siquiera el Scrum Master) les da órdenes o imposiciones sobre cómo convertir elementos del Product Backlog en Incrementos de funcionalidad potencialmente desplegables.</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Nadie fuera del Scrum Master y el Product Owner puede pedir a los Developers que trabajen en un conjunto diferente de requisitos que previamente hayan sido planeados y acordados.</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Los Developers son multifuncionales, con todas las habilidades necesarias para crear un incremento de producto.</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Scrum no reconoce títulos para los miembros de un Equipo Scrum, independientemente del trabajo que realice cada persona, quienes ejecuten el trabajo necesario para construir el producto se conocen como Developers.</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Los Developers pueden tener habilidades especializadas y áreas en las que estén más enfocados, pero la responsabilidad del producto recae sobre los Developers como un todo.</a:t>
            </a:r>
            <a:endParaRPr sz="950">
              <a:solidFill>
                <a:srgbClr val="434343"/>
              </a:solidFill>
              <a:highlight>
                <a:srgbClr val="FFFFFF"/>
              </a:highlight>
              <a:latin typeface="Roboto"/>
              <a:ea typeface="Roboto"/>
              <a:cs typeface="Roboto"/>
              <a:sym typeface="Roboto"/>
            </a:endParaRPr>
          </a:p>
        </p:txBody>
      </p:sp>
      <p:sp>
        <p:nvSpPr>
          <p:cNvPr id="649" name="Google Shape;649;p80"/>
          <p:cNvSpPr txBox="1"/>
          <p:nvPr/>
        </p:nvSpPr>
        <p:spPr>
          <a:xfrm>
            <a:off x="413050" y="2328575"/>
            <a:ext cx="1698900" cy="2073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050">
                <a:solidFill>
                  <a:srgbClr val="444444"/>
                </a:solidFill>
                <a:highlight>
                  <a:srgbClr val="FFFFFF"/>
                </a:highlight>
                <a:latin typeface="Roboto"/>
                <a:ea typeface="Roboto"/>
                <a:cs typeface="Roboto"/>
                <a:sym typeface="Roboto"/>
              </a:rPr>
              <a:t>Los Developers son los profesionales que realizan el trabajo de entregar un incremento de producto “Terminado” (Done) que potencialmente se pueda poner en producción al final de cada Sprint.</a:t>
            </a:r>
            <a:endParaRPr/>
          </a:p>
          <a:p>
            <a:pPr indent="0" lvl="0" marL="0" rtl="0" algn="l">
              <a:spcBef>
                <a:spcPts val="0"/>
              </a:spcBef>
              <a:spcAft>
                <a:spcPts val="0"/>
              </a:spcAft>
              <a:buNone/>
            </a:pPr>
            <a:r>
              <a:t/>
            </a:r>
            <a:endParaRPr/>
          </a:p>
        </p:txBody>
      </p:sp>
      <p:pic>
        <p:nvPicPr>
          <p:cNvPr id="650" name="Google Shape;650;p80"/>
          <p:cNvPicPr preferRelativeResize="0"/>
          <p:nvPr/>
        </p:nvPicPr>
        <p:blipFill>
          <a:blip r:embed="rId3">
            <a:alphaModFix/>
          </a:blip>
          <a:stretch>
            <a:fillRect/>
          </a:stretch>
        </p:blipFill>
        <p:spPr>
          <a:xfrm>
            <a:off x="452000" y="1342900"/>
            <a:ext cx="1635875" cy="81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1"/>
          <p:cNvSpPr/>
          <p:nvPr/>
        </p:nvSpPr>
        <p:spPr>
          <a:xfrm>
            <a:off x="413050" y="1122225"/>
            <a:ext cx="1698900" cy="3761400"/>
          </a:xfrm>
          <a:prstGeom prst="rect">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1"/>
          <p:cNvSpPr txBox="1"/>
          <p:nvPr/>
        </p:nvSpPr>
        <p:spPr>
          <a:xfrm>
            <a:off x="3039299" y="206925"/>
            <a:ext cx="3065400" cy="915300"/>
          </a:xfrm>
          <a:prstGeom prst="rect">
            <a:avLst/>
          </a:prstGeom>
          <a:noFill/>
          <a:ln>
            <a:noFill/>
          </a:ln>
        </p:spPr>
        <p:txBody>
          <a:bodyPr anchorCtr="0" anchor="ctr" bIns="45700" lIns="91425" spcFirstLastPara="1" rIns="91425" wrap="square" tIns="45700">
            <a:normAutofit fontScale="85000"/>
          </a:bodyPr>
          <a:lstStyle/>
          <a:p>
            <a:pPr indent="0" lvl="0" marL="0" rtl="0" algn="l">
              <a:spcBef>
                <a:spcPts val="0"/>
              </a:spcBef>
              <a:spcAft>
                <a:spcPts val="0"/>
              </a:spcAft>
              <a:buNone/>
            </a:pPr>
            <a:r>
              <a:rPr lang="en" sz="4000">
                <a:solidFill>
                  <a:srgbClr val="0195D6"/>
                </a:solidFill>
                <a:highlight>
                  <a:srgbClr val="FFFFFF"/>
                </a:highlight>
              </a:rPr>
              <a:t>Scrum Master</a:t>
            </a:r>
            <a:endParaRPr sz="4000">
              <a:solidFill>
                <a:srgbClr val="0195D6"/>
              </a:solidFill>
            </a:endParaRPr>
          </a:p>
        </p:txBody>
      </p:sp>
      <p:sp>
        <p:nvSpPr>
          <p:cNvPr id="657" name="Google Shape;657;p81"/>
          <p:cNvSpPr txBox="1"/>
          <p:nvPr/>
        </p:nvSpPr>
        <p:spPr>
          <a:xfrm>
            <a:off x="2641900" y="2439273"/>
            <a:ext cx="5873400" cy="244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sz="1800">
              <a:solidFill>
                <a:srgbClr val="595959"/>
              </a:solidFill>
            </a:endParaRPr>
          </a:p>
          <a:p>
            <a:pPr indent="0" lvl="0" marL="0" rtl="0" algn="l">
              <a:lnSpc>
                <a:spcPct val="90000"/>
              </a:lnSpc>
              <a:spcBef>
                <a:spcPts val="1200"/>
              </a:spcBef>
              <a:spcAft>
                <a:spcPts val="1200"/>
              </a:spcAft>
              <a:buNone/>
            </a:pPr>
            <a:r>
              <a:t/>
            </a:r>
            <a:endParaRPr sz="1800">
              <a:solidFill>
                <a:srgbClr val="595959"/>
              </a:solidFill>
            </a:endParaRPr>
          </a:p>
        </p:txBody>
      </p:sp>
      <p:sp>
        <p:nvSpPr>
          <p:cNvPr id="658" name="Google Shape;658;p81"/>
          <p:cNvSpPr txBox="1"/>
          <p:nvPr/>
        </p:nvSpPr>
        <p:spPr>
          <a:xfrm>
            <a:off x="2453125" y="1207950"/>
            <a:ext cx="6306300" cy="3606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434343"/>
                </a:solidFill>
              </a:rPr>
              <a:t>El Scrum Master tiene las siguientes características:</a:t>
            </a:r>
            <a:endParaRPr b="1" sz="1300">
              <a:solidFill>
                <a:srgbClr val="434343"/>
              </a:solidFill>
            </a:endParaRPr>
          </a:p>
          <a:p>
            <a:pPr indent="0" lvl="0" marL="0" rtl="0" algn="just">
              <a:lnSpc>
                <a:spcPct val="115000"/>
              </a:lnSpc>
              <a:spcBef>
                <a:spcPts val="0"/>
              </a:spcBef>
              <a:spcAft>
                <a:spcPts val="0"/>
              </a:spcAft>
              <a:buNone/>
            </a:pPr>
            <a:r>
              <a:t/>
            </a:r>
            <a:endParaRPr b="1"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El Scrum Master es un líder que sirve al Equipo Scrum y en general a toda la organización.</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El Scrum Master ayuda a las personas externas al Equipo Scrum a entender qué interacciones con el Equipo Scrum pueden ser útiles y cuáles no.</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Guía a los Desarrolladores para que aprendan a ser autogestionados y multifuncionales.</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Ayuda a los Desarrolladores a centrarse en crear productos de alto valor además de cumplir con la Definición de Terminado.</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Elimina impedimentos para el progreso de los Desarrolladores.</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Facilita los eventos de Scrum según se requiera o necesite, para que sean productivos, respetando el tiempo designado para cada uno (time-box).</a:t>
            </a:r>
            <a:endParaRPr sz="1300">
              <a:solidFill>
                <a:srgbClr val="434343"/>
              </a:solidFill>
            </a:endParaRPr>
          </a:p>
          <a:p>
            <a:pPr indent="-311150" lvl="0" marL="457200" rtl="0" algn="just">
              <a:lnSpc>
                <a:spcPct val="115000"/>
              </a:lnSpc>
              <a:spcBef>
                <a:spcPts val="0"/>
              </a:spcBef>
              <a:spcAft>
                <a:spcPts val="0"/>
              </a:spcAft>
              <a:buClr>
                <a:srgbClr val="434343"/>
              </a:buClr>
              <a:buSzPts val="1300"/>
              <a:buChar char="●"/>
            </a:pPr>
            <a:r>
              <a:rPr lang="en" sz="1300">
                <a:solidFill>
                  <a:srgbClr val="434343"/>
                </a:solidFill>
              </a:rPr>
              <a:t>Ayudar a encontrar técnicas para gestionar el Product Backlog, definir el Objetivo de Producto (Product Goal) y gestionar los atrasos en el producto.</a:t>
            </a:r>
            <a:endParaRPr sz="950">
              <a:solidFill>
                <a:srgbClr val="434343"/>
              </a:solidFill>
              <a:highlight>
                <a:srgbClr val="FFFFFF"/>
              </a:highlight>
              <a:latin typeface="Roboto"/>
              <a:ea typeface="Roboto"/>
              <a:cs typeface="Roboto"/>
              <a:sym typeface="Roboto"/>
            </a:endParaRPr>
          </a:p>
        </p:txBody>
      </p:sp>
      <p:sp>
        <p:nvSpPr>
          <p:cNvPr id="659" name="Google Shape;659;p81"/>
          <p:cNvSpPr txBox="1"/>
          <p:nvPr/>
        </p:nvSpPr>
        <p:spPr>
          <a:xfrm>
            <a:off x="413050" y="2480975"/>
            <a:ext cx="1698900" cy="273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100">
                <a:solidFill>
                  <a:srgbClr val="434343"/>
                </a:solidFill>
              </a:rPr>
              <a:t>El Scrum Master es el responsable en promover y apoyar Scrum como se define en la Guía de Scrum. Su principal responsabilidad entonces es garantizar que todos conocen y aplican correctamente la teoría y práctica de Scrum.</a:t>
            </a:r>
            <a:endParaRPr sz="1100">
              <a:solidFill>
                <a:srgbClr val="434343"/>
              </a:solidFill>
            </a:endParaRPr>
          </a:p>
          <a:p>
            <a:pPr indent="0" lvl="0" marL="0" rtl="0" algn="l">
              <a:spcBef>
                <a:spcPts val="0"/>
              </a:spcBef>
              <a:spcAft>
                <a:spcPts val="0"/>
              </a:spcAft>
              <a:buNone/>
            </a:pPr>
            <a:r>
              <a:t/>
            </a:r>
            <a:endParaRPr/>
          </a:p>
        </p:txBody>
      </p:sp>
      <p:pic>
        <p:nvPicPr>
          <p:cNvPr id="660" name="Google Shape;660;p81"/>
          <p:cNvPicPr preferRelativeResize="0"/>
          <p:nvPr/>
        </p:nvPicPr>
        <p:blipFill>
          <a:blip r:embed="rId3">
            <a:alphaModFix/>
          </a:blip>
          <a:stretch>
            <a:fillRect/>
          </a:stretch>
        </p:blipFill>
        <p:spPr>
          <a:xfrm>
            <a:off x="923725" y="1171375"/>
            <a:ext cx="677550" cy="126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2"/>
          <p:cNvSpPr txBox="1"/>
          <p:nvPr/>
        </p:nvSpPr>
        <p:spPr>
          <a:xfrm>
            <a:off x="1014850" y="206925"/>
            <a:ext cx="7481400" cy="915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 sz="4000">
                <a:solidFill>
                  <a:srgbClr val="0195D6"/>
                </a:solidFill>
                <a:highlight>
                  <a:srgbClr val="FFFFFF"/>
                </a:highlight>
              </a:rPr>
              <a:t>Comunicación del equipo</a:t>
            </a:r>
            <a:endParaRPr sz="4000">
              <a:solidFill>
                <a:srgbClr val="0195D6"/>
              </a:solidFill>
            </a:endParaRPr>
          </a:p>
        </p:txBody>
      </p:sp>
      <p:sp>
        <p:nvSpPr>
          <p:cNvPr id="666" name="Google Shape;666;p82"/>
          <p:cNvSpPr txBox="1"/>
          <p:nvPr/>
        </p:nvSpPr>
        <p:spPr>
          <a:xfrm>
            <a:off x="2565700" y="2439273"/>
            <a:ext cx="5873400" cy="244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sz="1800">
              <a:solidFill>
                <a:srgbClr val="595959"/>
              </a:solidFill>
            </a:endParaRPr>
          </a:p>
          <a:p>
            <a:pPr indent="0" lvl="0" marL="0" rtl="0" algn="l">
              <a:lnSpc>
                <a:spcPct val="90000"/>
              </a:lnSpc>
              <a:spcBef>
                <a:spcPts val="1200"/>
              </a:spcBef>
              <a:spcAft>
                <a:spcPts val="1200"/>
              </a:spcAft>
              <a:buNone/>
            </a:pPr>
            <a:r>
              <a:t/>
            </a:r>
            <a:endParaRPr sz="1800">
              <a:solidFill>
                <a:srgbClr val="595959"/>
              </a:solidFill>
            </a:endParaRPr>
          </a:p>
        </p:txBody>
      </p:sp>
      <p:pic>
        <p:nvPicPr>
          <p:cNvPr id="667" name="Google Shape;667;p82"/>
          <p:cNvPicPr preferRelativeResize="0"/>
          <p:nvPr/>
        </p:nvPicPr>
        <p:blipFill>
          <a:blip r:embed="rId3">
            <a:alphaModFix/>
          </a:blip>
          <a:stretch>
            <a:fillRect/>
          </a:stretch>
        </p:blipFill>
        <p:spPr>
          <a:xfrm>
            <a:off x="755100" y="1050775"/>
            <a:ext cx="7481400" cy="383290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3"/>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Ceremonias</a:t>
            </a:r>
            <a:endParaRPr sz="4000">
              <a:solidFill>
                <a:srgbClr val="0195D6"/>
              </a:solidFill>
            </a:endParaRPr>
          </a:p>
        </p:txBody>
      </p:sp>
      <p:pic>
        <p:nvPicPr>
          <p:cNvPr id="673" name="Google Shape;673;p83"/>
          <p:cNvPicPr preferRelativeResize="0"/>
          <p:nvPr/>
        </p:nvPicPr>
        <p:blipFill>
          <a:blip r:embed="rId3">
            <a:alphaModFix/>
          </a:blip>
          <a:stretch>
            <a:fillRect/>
          </a:stretch>
        </p:blipFill>
        <p:spPr>
          <a:xfrm>
            <a:off x="2632337" y="905350"/>
            <a:ext cx="5766975" cy="1325200"/>
          </a:xfrm>
          <a:prstGeom prst="rect">
            <a:avLst/>
          </a:prstGeom>
          <a:noFill/>
          <a:ln>
            <a:noFill/>
          </a:ln>
        </p:spPr>
      </p:pic>
      <p:sp>
        <p:nvSpPr>
          <p:cNvPr id="674" name="Google Shape;674;p83"/>
          <p:cNvSpPr txBox="1"/>
          <p:nvPr/>
        </p:nvSpPr>
        <p:spPr>
          <a:xfrm>
            <a:off x="262350" y="932675"/>
            <a:ext cx="2370000" cy="133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100"/>
              <a:buFont typeface="Arial"/>
              <a:buNone/>
            </a:pPr>
            <a:r>
              <a:rPr lang="en" sz="1250">
                <a:solidFill>
                  <a:srgbClr val="434343"/>
                </a:solidFill>
              </a:rPr>
              <a:t>El scrum master debe ser el responsable de convocar y liderar todas estas ceremonias (en caso contrario debe acordar con el resto de los participantes).</a:t>
            </a:r>
            <a:endParaRPr>
              <a:solidFill>
                <a:srgbClr val="434343"/>
              </a:solidFill>
            </a:endParaRPr>
          </a:p>
        </p:txBody>
      </p:sp>
      <p:sp>
        <p:nvSpPr>
          <p:cNvPr id="675" name="Google Shape;675;p83"/>
          <p:cNvSpPr txBox="1"/>
          <p:nvPr/>
        </p:nvSpPr>
        <p:spPr>
          <a:xfrm>
            <a:off x="958550" y="2424550"/>
            <a:ext cx="7288200" cy="245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rgbClr val="000000"/>
              </a:buClr>
              <a:buSzPts val="1100"/>
              <a:buFont typeface="Arial"/>
              <a:buNone/>
            </a:pPr>
            <a:r>
              <a:rPr b="1" lang="en" sz="1300"/>
              <a:t>1. Refinamiento:</a:t>
            </a:r>
            <a:r>
              <a:rPr lang="en" sz="1300"/>
              <a:t> </a:t>
            </a:r>
            <a:r>
              <a:rPr lang="en" sz="1300">
                <a:solidFill>
                  <a:srgbClr val="595959"/>
                </a:solidFill>
              </a:rPr>
              <a:t>El objetivo de un refinamiento es que el equipo de desarrollo tenga claro los requisitos que el product owner necesita para su producto.</a:t>
            </a:r>
            <a:br>
              <a:rPr lang="en" sz="1300">
                <a:solidFill>
                  <a:srgbClr val="595959"/>
                </a:solidFill>
              </a:rPr>
            </a:br>
            <a:r>
              <a:rPr b="1" lang="en" sz="1300">
                <a:solidFill>
                  <a:srgbClr val="151515"/>
                </a:solidFill>
              </a:rPr>
              <a:t>2. Sprint Planning:</a:t>
            </a:r>
            <a:r>
              <a:rPr b="1" lang="en" sz="1300">
                <a:solidFill>
                  <a:srgbClr val="595959"/>
                </a:solidFill>
              </a:rPr>
              <a:t> </a:t>
            </a:r>
            <a:r>
              <a:rPr lang="en" sz="1300">
                <a:solidFill>
                  <a:srgbClr val="595959"/>
                </a:solidFill>
              </a:rPr>
              <a:t>El objetivo del sprint planning es acordar el backlog (conjunto de historias de usuario) de trabajo en el que el equipo trabajará durante un sprint.</a:t>
            </a:r>
            <a:br>
              <a:rPr lang="en" sz="1300">
                <a:solidFill>
                  <a:srgbClr val="595959"/>
                </a:solidFill>
              </a:rPr>
            </a:br>
            <a:r>
              <a:rPr b="1" lang="en" sz="1300">
                <a:solidFill>
                  <a:srgbClr val="151515"/>
                </a:solidFill>
              </a:rPr>
              <a:t>3. </a:t>
            </a:r>
            <a:r>
              <a:rPr b="1" lang="en" sz="1300">
                <a:solidFill>
                  <a:srgbClr val="151515"/>
                </a:solidFill>
              </a:rPr>
              <a:t>Daily 's</a:t>
            </a:r>
            <a:r>
              <a:rPr b="1" lang="en" sz="1300">
                <a:solidFill>
                  <a:srgbClr val="151515"/>
                </a:solidFill>
              </a:rPr>
              <a:t>: </a:t>
            </a:r>
            <a:r>
              <a:rPr lang="en" sz="1300">
                <a:solidFill>
                  <a:srgbClr val="595959"/>
                </a:solidFill>
              </a:rPr>
              <a:t>El objetivo de esta reunión es que el scrum master tenga conocimiento del estado de cada una de las tareas, si existe algún impedimento para el equipo de desarrollo y si existe riesgo para cumplir las tareas del sprint.</a:t>
            </a:r>
            <a:br>
              <a:rPr lang="en" sz="1300">
                <a:solidFill>
                  <a:srgbClr val="595959"/>
                </a:solidFill>
              </a:rPr>
            </a:br>
            <a:r>
              <a:rPr b="1" lang="en" sz="1300">
                <a:solidFill>
                  <a:srgbClr val="151515"/>
                </a:solidFill>
              </a:rPr>
              <a:t>4. Demo: </a:t>
            </a:r>
            <a:r>
              <a:rPr lang="en" sz="1300">
                <a:solidFill>
                  <a:srgbClr val="595959"/>
                </a:solidFill>
              </a:rPr>
              <a:t>El objetivo de esta reunión es la validación de las historias de usuario realizadas durante el sprint.</a:t>
            </a:r>
            <a:endParaRPr sz="1300">
              <a:solidFill>
                <a:srgbClr val="595959"/>
              </a:solidFill>
            </a:endParaRPr>
          </a:p>
          <a:p>
            <a:pPr indent="0" lvl="0" marL="0" rtl="0" algn="just">
              <a:lnSpc>
                <a:spcPct val="115000"/>
              </a:lnSpc>
              <a:spcBef>
                <a:spcPts val="0"/>
              </a:spcBef>
              <a:spcAft>
                <a:spcPts val="0"/>
              </a:spcAft>
              <a:buClr>
                <a:srgbClr val="000000"/>
              </a:buClr>
              <a:buSzPts val="1100"/>
              <a:buFont typeface="Arial"/>
              <a:buNone/>
            </a:pPr>
            <a:r>
              <a:rPr b="1" lang="en" sz="1300"/>
              <a:t>5. Retrospectiva: </a:t>
            </a:r>
            <a:r>
              <a:rPr lang="en" sz="1300">
                <a:solidFill>
                  <a:srgbClr val="595959"/>
                </a:solidFill>
              </a:rPr>
              <a:t>El objetivo es que el desempeño global del equipo mejore.</a:t>
            </a:r>
            <a:endParaRPr sz="1150">
              <a:solidFill>
                <a:srgbClr val="595959"/>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4"/>
          <p:cNvSpPr txBox="1"/>
          <p:nvPr/>
        </p:nvSpPr>
        <p:spPr>
          <a:xfrm>
            <a:off x="628663" y="2067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Metodologías Ágiles-ventajas</a:t>
            </a:r>
            <a:endParaRPr sz="4000">
              <a:solidFill>
                <a:srgbClr val="0195D6"/>
              </a:solidFill>
            </a:endParaRPr>
          </a:p>
        </p:txBody>
      </p:sp>
      <p:sp>
        <p:nvSpPr>
          <p:cNvPr id="681" name="Google Shape;681;p84"/>
          <p:cNvSpPr txBox="1"/>
          <p:nvPr/>
        </p:nvSpPr>
        <p:spPr>
          <a:xfrm>
            <a:off x="3656425" y="1045875"/>
            <a:ext cx="4911300" cy="1666200"/>
          </a:xfrm>
          <a:prstGeom prst="rect">
            <a:avLst/>
          </a:prstGeom>
          <a:solidFill>
            <a:srgbClr val="D9EAD3"/>
          </a:solidFill>
          <a:ln>
            <a:noFill/>
          </a:ln>
        </p:spPr>
        <p:txBody>
          <a:bodyPr anchorCtr="0" anchor="t" bIns="45700" lIns="91425" spcFirstLastPara="1" rIns="91425" wrap="square" tIns="45700">
            <a:noAutofit/>
          </a:bodyPr>
          <a:lstStyle/>
          <a:p>
            <a:pPr indent="-323850" lvl="0" marL="457200" rtl="0" algn="l">
              <a:lnSpc>
                <a:spcPct val="90000"/>
              </a:lnSpc>
              <a:spcBef>
                <a:spcPts val="1000"/>
              </a:spcBef>
              <a:spcAft>
                <a:spcPts val="0"/>
              </a:spcAft>
              <a:buClr>
                <a:srgbClr val="000000"/>
              </a:buClr>
              <a:buSzPts val="1500"/>
              <a:buChar char="●"/>
            </a:pPr>
            <a:r>
              <a:rPr lang="en" sz="1500">
                <a:solidFill>
                  <a:srgbClr val="595959"/>
                </a:solidFill>
              </a:rPr>
              <a:t>Promueven el trabajo en equipo.</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Documentación mínima.</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Poca planificación.</a:t>
            </a:r>
            <a:endParaRPr sz="1500">
              <a:solidFill>
                <a:srgbClr val="595959"/>
              </a:solidFill>
            </a:endParaRPr>
          </a:p>
          <a:p>
            <a:pPr indent="-323850" lvl="0" marL="457200" rtl="0" algn="l">
              <a:lnSpc>
                <a:spcPct val="90000"/>
              </a:lnSpc>
              <a:spcBef>
                <a:spcPts val="1200"/>
              </a:spcBef>
              <a:spcAft>
                <a:spcPts val="0"/>
              </a:spcAft>
              <a:buClr>
                <a:srgbClr val="000000"/>
              </a:buClr>
              <a:buSzPts val="1500"/>
              <a:buChar char="●"/>
            </a:pPr>
            <a:r>
              <a:rPr lang="en" sz="1500">
                <a:solidFill>
                  <a:srgbClr val="595959"/>
                </a:solidFill>
              </a:rPr>
              <a:t>Las funcionalidades pueden desarrollarse rápidamente.</a:t>
            </a:r>
            <a:endParaRPr sz="1150">
              <a:solidFill>
                <a:srgbClr val="595959"/>
              </a:solidFill>
              <a:highlight>
                <a:srgbClr val="FFFFFF"/>
              </a:highlight>
              <a:latin typeface="Calibri"/>
              <a:ea typeface="Calibri"/>
              <a:cs typeface="Calibri"/>
              <a:sym typeface="Calibri"/>
            </a:endParaRPr>
          </a:p>
          <a:p>
            <a:pPr indent="0" lvl="0" marL="0" rtl="0" algn="l">
              <a:spcBef>
                <a:spcPts val="1200"/>
              </a:spcBef>
              <a:spcAft>
                <a:spcPts val="0"/>
              </a:spcAft>
              <a:buNone/>
            </a:pPr>
            <a:r>
              <a:t/>
            </a:r>
            <a:endParaRPr sz="1450">
              <a:solidFill>
                <a:srgbClr val="000000"/>
              </a:solidFill>
              <a:highlight>
                <a:srgbClr val="FFFFFF"/>
              </a:highlight>
              <a:latin typeface="Calibri"/>
              <a:ea typeface="Calibri"/>
              <a:cs typeface="Calibri"/>
              <a:sym typeface="Calibri"/>
            </a:endParaRPr>
          </a:p>
          <a:p>
            <a:pPr indent="0" lvl="0" marL="457200" rtl="0" algn="l">
              <a:spcBef>
                <a:spcPts val="8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457200" rtl="0" algn="l">
              <a:lnSpc>
                <a:spcPct val="140000"/>
              </a:lnSpc>
              <a:spcBef>
                <a:spcPts val="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457200" rtl="0" algn="l">
              <a:lnSpc>
                <a:spcPct val="140000"/>
              </a:lnSpc>
              <a:spcBef>
                <a:spcPts val="8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457200" rtl="0" algn="l">
              <a:lnSpc>
                <a:spcPct val="140000"/>
              </a:lnSpc>
              <a:spcBef>
                <a:spcPts val="8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457200" rtl="0" algn="l">
              <a:lnSpc>
                <a:spcPct val="140000"/>
              </a:lnSpc>
              <a:spcBef>
                <a:spcPts val="8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457200" rtl="0" algn="l">
              <a:lnSpc>
                <a:spcPct val="140000"/>
              </a:lnSpc>
              <a:spcBef>
                <a:spcPts val="800"/>
              </a:spcBef>
              <a:spcAft>
                <a:spcPts val="0"/>
              </a:spcAft>
              <a:buNone/>
            </a:pPr>
            <a:r>
              <a:t/>
            </a:r>
            <a:endParaRPr sz="1050">
              <a:solidFill>
                <a:srgbClr val="000000"/>
              </a:solidFill>
              <a:highlight>
                <a:srgbClr val="FFFFFF"/>
              </a:highlight>
              <a:latin typeface="Verdana"/>
              <a:ea typeface="Verdana"/>
              <a:cs typeface="Verdana"/>
              <a:sym typeface="Verdana"/>
            </a:endParaRPr>
          </a:p>
          <a:p>
            <a:pPr indent="0" lvl="0" marL="457200" rtl="0" algn="l">
              <a:lnSpc>
                <a:spcPct val="140000"/>
              </a:lnSpc>
              <a:spcBef>
                <a:spcPts val="800"/>
              </a:spcBef>
              <a:spcAft>
                <a:spcPts val="0"/>
              </a:spcAft>
              <a:buNone/>
            </a:pPr>
            <a:r>
              <a:t/>
            </a:r>
            <a:endParaRPr sz="1050">
              <a:solidFill>
                <a:srgbClr val="000000"/>
              </a:solidFill>
              <a:highlight>
                <a:srgbClr val="FFFFFF"/>
              </a:highlight>
              <a:latin typeface="Verdana"/>
              <a:ea typeface="Verdana"/>
              <a:cs typeface="Verdana"/>
              <a:sym typeface="Verdana"/>
            </a:endParaRPr>
          </a:p>
          <a:p>
            <a:pPr indent="0" lvl="0" marL="457200" rtl="0" algn="l">
              <a:lnSpc>
                <a:spcPct val="140000"/>
              </a:lnSpc>
              <a:spcBef>
                <a:spcPts val="800"/>
              </a:spcBef>
              <a:spcAft>
                <a:spcPts val="800"/>
              </a:spcAft>
              <a:buNone/>
            </a:pPr>
            <a:r>
              <a:t/>
            </a:r>
            <a:endParaRPr sz="1050">
              <a:solidFill>
                <a:srgbClr val="000000"/>
              </a:solidFill>
              <a:highlight>
                <a:srgbClr val="FFFFFF"/>
              </a:highlight>
              <a:latin typeface="Verdana"/>
              <a:ea typeface="Verdana"/>
              <a:cs typeface="Verdana"/>
              <a:sym typeface="Verdana"/>
            </a:endParaRPr>
          </a:p>
        </p:txBody>
      </p:sp>
      <p:sp>
        <p:nvSpPr>
          <p:cNvPr id="682" name="Google Shape;682;p84"/>
          <p:cNvSpPr txBox="1"/>
          <p:nvPr/>
        </p:nvSpPr>
        <p:spPr>
          <a:xfrm>
            <a:off x="3670600" y="3112075"/>
            <a:ext cx="4917600" cy="1339200"/>
          </a:xfrm>
          <a:prstGeom prst="rect">
            <a:avLst/>
          </a:prstGeom>
          <a:solidFill>
            <a:srgbClr val="F4CCCC"/>
          </a:solid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000000"/>
              </a:buClr>
              <a:buSzPts val="1500"/>
              <a:buChar char="●"/>
            </a:pPr>
            <a:r>
              <a:rPr lang="en" sz="1500">
                <a:solidFill>
                  <a:srgbClr val="595959"/>
                </a:solidFill>
              </a:rPr>
              <a:t>Mayor riesgo(mantenibilidad y extensibilidad)</a:t>
            </a:r>
            <a:endParaRPr sz="1500">
              <a:solidFill>
                <a:srgbClr val="595959"/>
              </a:solidFill>
            </a:endParaRPr>
          </a:p>
          <a:p>
            <a:pPr indent="-323850" lvl="0" marL="457200" rtl="0" algn="l">
              <a:spcBef>
                <a:spcPts val="0"/>
              </a:spcBef>
              <a:spcAft>
                <a:spcPts val="0"/>
              </a:spcAft>
              <a:buClr>
                <a:srgbClr val="000000"/>
              </a:buClr>
              <a:buSzPts val="1500"/>
              <a:buChar char="●"/>
            </a:pPr>
            <a:r>
              <a:rPr lang="en" sz="1500">
                <a:solidFill>
                  <a:srgbClr val="595959"/>
                </a:solidFill>
              </a:rPr>
              <a:t>Dependen fuertemente en la interacción con el cliente.</a:t>
            </a:r>
            <a:endParaRPr sz="1500">
              <a:solidFill>
                <a:srgbClr val="595959"/>
              </a:solidFill>
            </a:endParaRPr>
          </a:p>
          <a:p>
            <a:pPr indent="-323850" lvl="0" marL="457200" rtl="0" algn="l">
              <a:spcBef>
                <a:spcPts val="0"/>
              </a:spcBef>
              <a:spcAft>
                <a:spcPts val="0"/>
              </a:spcAft>
              <a:buClr>
                <a:srgbClr val="000000"/>
              </a:buClr>
              <a:buSzPts val="1500"/>
              <a:buChar char="●"/>
            </a:pPr>
            <a:r>
              <a:rPr lang="en" sz="1500">
                <a:solidFill>
                  <a:srgbClr val="595959"/>
                </a:solidFill>
              </a:rPr>
              <a:t>Alta dependencia de los individuos ya que se genera poca documentación.</a:t>
            </a:r>
            <a:endParaRPr>
              <a:solidFill>
                <a:srgbClr val="595959"/>
              </a:solidFill>
            </a:endParaRPr>
          </a:p>
        </p:txBody>
      </p:sp>
      <p:pic>
        <p:nvPicPr>
          <p:cNvPr id="683" name="Google Shape;683;p84"/>
          <p:cNvPicPr preferRelativeResize="0"/>
          <p:nvPr/>
        </p:nvPicPr>
        <p:blipFill>
          <a:blip r:embed="rId3">
            <a:alphaModFix/>
          </a:blip>
          <a:stretch>
            <a:fillRect/>
          </a:stretch>
        </p:blipFill>
        <p:spPr>
          <a:xfrm>
            <a:off x="942075" y="1097466"/>
            <a:ext cx="1860600" cy="1649509"/>
          </a:xfrm>
          <a:prstGeom prst="rect">
            <a:avLst/>
          </a:prstGeom>
          <a:noFill/>
          <a:ln>
            <a:noFill/>
          </a:ln>
        </p:spPr>
      </p:pic>
      <p:pic>
        <p:nvPicPr>
          <p:cNvPr id="684" name="Google Shape;684;p84"/>
          <p:cNvPicPr preferRelativeResize="0"/>
          <p:nvPr/>
        </p:nvPicPr>
        <p:blipFill>
          <a:blip r:embed="rId4">
            <a:alphaModFix/>
          </a:blip>
          <a:stretch>
            <a:fillRect/>
          </a:stretch>
        </p:blipFill>
        <p:spPr>
          <a:xfrm>
            <a:off x="942075" y="2992300"/>
            <a:ext cx="1860600" cy="1669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5"/>
          <p:cNvSpPr txBox="1"/>
          <p:nvPr/>
        </p:nvSpPr>
        <p:spPr>
          <a:xfrm>
            <a:off x="628663" y="206775"/>
            <a:ext cx="7886700" cy="915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n" sz="7000">
                <a:solidFill>
                  <a:srgbClr val="0195D6"/>
                </a:solidFill>
              </a:rPr>
              <a:t>Fin</a:t>
            </a:r>
            <a:endParaRPr b="1" sz="7000">
              <a:solidFill>
                <a:srgbClr val="0195D6"/>
              </a:solidFill>
            </a:endParaRPr>
          </a:p>
        </p:txBody>
      </p:sp>
      <p:pic>
        <p:nvPicPr>
          <p:cNvPr id="690" name="Google Shape;690;p85"/>
          <p:cNvPicPr preferRelativeResize="0"/>
          <p:nvPr/>
        </p:nvPicPr>
        <p:blipFill>
          <a:blip r:embed="rId3">
            <a:alphaModFix/>
          </a:blip>
          <a:stretch>
            <a:fillRect/>
          </a:stretch>
        </p:blipFill>
        <p:spPr>
          <a:xfrm>
            <a:off x="2390422" y="1200150"/>
            <a:ext cx="4363225" cy="3783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nvSpPr>
        <p:spPr>
          <a:xfrm>
            <a:off x="628638" y="152250"/>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¿Qué son las fases/etapas?</a:t>
            </a:r>
            <a:endParaRPr sz="4000">
              <a:solidFill>
                <a:srgbClr val="0195D6"/>
              </a:solidFill>
            </a:endParaRPr>
          </a:p>
        </p:txBody>
      </p:sp>
      <p:sp>
        <p:nvSpPr>
          <p:cNvPr id="285" name="Google Shape;285;p34"/>
          <p:cNvSpPr txBox="1"/>
          <p:nvPr/>
        </p:nvSpPr>
        <p:spPr>
          <a:xfrm>
            <a:off x="286675" y="1293650"/>
            <a:ext cx="4467300" cy="3592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en" sz="1800">
                <a:solidFill>
                  <a:srgbClr val="595959"/>
                </a:solidFill>
              </a:rPr>
              <a:t>Fases: son un conjunto de actividades relacionadas con un objetivo en el desarrollo del proyecto. Se construyen agrupando tareas que pueden compartir un tramo determinado del tiempo de vida de un proyecto. La agrupación temporal de tareas impone requisitos temporales correspondientes a la asignación de recursos (humanos, financieros o materiales).</a:t>
            </a:r>
            <a:endParaRPr sz="1700">
              <a:solidFill>
                <a:srgbClr val="595959"/>
              </a:solidFill>
              <a:latin typeface="Merriweather"/>
              <a:ea typeface="Merriweather"/>
              <a:cs typeface="Merriweather"/>
              <a:sym typeface="Merriweather"/>
            </a:endParaRPr>
          </a:p>
          <a:p>
            <a:pPr indent="0" lvl="0" marL="0" rtl="0" algn="l">
              <a:lnSpc>
                <a:spcPct val="90000"/>
              </a:lnSpc>
              <a:spcBef>
                <a:spcPts val="1200"/>
              </a:spcBef>
              <a:spcAft>
                <a:spcPts val="1200"/>
              </a:spcAft>
              <a:buNone/>
            </a:pPr>
            <a:r>
              <a:t/>
            </a:r>
            <a:endParaRPr sz="1600">
              <a:solidFill>
                <a:srgbClr val="595959"/>
              </a:solidFill>
            </a:endParaRPr>
          </a:p>
        </p:txBody>
      </p:sp>
      <p:sp>
        <p:nvSpPr>
          <p:cNvPr id="286" name="Google Shape;286;p34"/>
          <p:cNvSpPr txBox="1"/>
          <p:nvPr/>
        </p:nvSpPr>
        <p:spPr>
          <a:xfrm>
            <a:off x="5104525" y="1488500"/>
            <a:ext cx="3335400" cy="2555100"/>
          </a:xfrm>
          <a:prstGeom prst="rec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a:solidFill>
                  <a:srgbClr val="595959"/>
                </a:solidFill>
              </a:rPr>
              <a:t>Según el modelo de ciclo de vida, la sucesión de fases puede ampliarse con bucles de realimentación, de manera que lo que conceptualmente se considera una misma fase se pueda ejecutar más de una vez a lo largo de un proyecto, recibiendo en cada pasada de ejecución aportaciones a los resultados intermedios que se van produciendo (realimentación).</a:t>
            </a:r>
            <a:endParaRPr>
              <a:solidFill>
                <a:srgbClr val="595959"/>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nvSpPr>
        <p:spPr>
          <a:xfrm>
            <a:off x="628663" y="359175"/>
            <a:ext cx="7886700" cy="915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Entregables/Artefactos</a:t>
            </a:r>
            <a:endParaRPr sz="4000">
              <a:solidFill>
                <a:srgbClr val="0195D6"/>
              </a:solidFill>
            </a:endParaRPr>
          </a:p>
        </p:txBody>
      </p:sp>
      <p:sp>
        <p:nvSpPr>
          <p:cNvPr id="292" name="Google Shape;292;p35"/>
          <p:cNvSpPr txBox="1"/>
          <p:nvPr/>
        </p:nvSpPr>
        <p:spPr>
          <a:xfrm>
            <a:off x="940125" y="1665725"/>
            <a:ext cx="7055700" cy="17943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lnSpcReduction="20000"/>
          </a:bodyPr>
          <a:lstStyle/>
          <a:p>
            <a:pPr indent="-336550" lvl="0" marL="457200" rtl="0" algn="l">
              <a:spcBef>
                <a:spcPts val="0"/>
              </a:spcBef>
              <a:spcAft>
                <a:spcPts val="0"/>
              </a:spcAft>
              <a:buClr>
                <a:schemeClr val="dk1"/>
              </a:buClr>
              <a:buSzPts val="1700"/>
              <a:buChar char="●"/>
            </a:pPr>
            <a:r>
              <a:rPr lang="en" sz="1700">
                <a:solidFill>
                  <a:srgbClr val="444444"/>
                </a:solidFill>
              </a:rPr>
              <a:t>Son los productos intermedios que generan las fases. </a:t>
            </a:r>
            <a:endParaRPr sz="1700">
              <a:solidFill>
                <a:srgbClr val="444444"/>
              </a:solidFill>
            </a:endParaRPr>
          </a:p>
          <a:p>
            <a:pPr indent="0" lvl="0" marL="457200" rtl="0" algn="l">
              <a:spcBef>
                <a:spcPts val="0"/>
              </a:spcBef>
              <a:spcAft>
                <a:spcPts val="0"/>
              </a:spcAft>
              <a:buNone/>
            </a:pPr>
            <a:r>
              <a:t/>
            </a:r>
            <a:endParaRPr sz="1700">
              <a:solidFill>
                <a:srgbClr val="444444"/>
              </a:solidFill>
            </a:endParaRPr>
          </a:p>
          <a:p>
            <a:pPr indent="-336550" lvl="0" marL="457200" rtl="0" algn="l">
              <a:spcBef>
                <a:spcPts val="0"/>
              </a:spcBef>
              <a:spcAft>
                <a:spcPts val="0"/>
              </a:spcAft>
              <a:buClr>
                <a:schemeClr val="dk1"/>
              </a:buClr>
              <a:buSzPts val="1700"/>
              <a:buChar char="●"/>
            </a:pPr>
            <a:r>
              <a:rPr lang="en" sz="1700">
                <a:solidFill>
                  <a:srgbClr val="444444"/>
                </a:solidFill>
              </a:rPr>
              <a:t>Pueden ser materiales o inmateriales (documentos, software).</a:t>
            </a:r>
            <a:endParaRPr sz="1700">
              <a:solidFill>
                <a:srgbClr val="444444"/>
              </a:solidFill>
            </a:endParaRPr>
          </a:p>
          <a:p>
            <a:pPr indent="0" lvl="0" marL="457200" rtl="0" algn="l">
              <a:spcBef>
                <a:spcPts val="0"/>
              </a:spcBef>
              <a:spcAft>
                <a:spcPts val="0"/>
              </a:spcAft>
              <a:buNone/>
            </a:pPr>
            <a:r>
              <a:rPr lang="en" sz="1700">
                <a:solidFill>
                  <a:srgbClr val="444444"/>
                </a:solidFill>
              </a:rPr>
              <a:t> </a:t>
            </a:r>
            <a:endParaRPr sz="1700">
              <a:solidFill>
                <a:srgbClr val="444444"/>
              </a:solidFill>
            </a:endParaRPr>
          </a:p>
          <a:p>
            <a:pPr indent="-336550" lvl="0" marL="457200" rtl="0" algn="l">
              <a:spcBef>
                <a:spcPts val="0"/>
              </a:spcBef>
              <a:spcAft>
                <a:spcPts val="0"/>
              </a:spcAft>
              <a:buClr>
                <a:schemeClr val="dk1"/>
              </a:buClr>
              <a:buSzPts val="1700"/>
              <a:buChar char="●"/>
            </a:pPr>
            <a:r>
              <a:rPr lang="en" sz="1700">
                <a:solidFill>
                  <a:srgbClr val="444444"/>
                </a:solidFill>
              </a:rPr>
              <a:t>Permiten evaluar la marcha del proyecto mediante comprobaciones de su adecuación o no a los requisitos funcionales y de condiciones de realización previamente establecidos.</a:t>
            </a:r>
            <a:endParaRPr sz="1700">
              <a:solidFill>
                <a:srgbClr val="44444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nvSpPr>
        <p:spPr>
          <a:xfrm>
            <a:off x="628675" y="290075"/>
            <a:ext cx="7886700" cy="75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 sz="4000">
                <a:solidFill>
                  <a:srgbClr val="0195D6"/>
                </a:solidFill>
              </a:rPr>
              <a:t>Actividades genéricas</a:t>
            </a:r>
            <a:endParaRPr sz="4000">
              <a:solidFill>
                <a:srgbClr val="0195D6"/>
              </a:solidFill>
            </a:endParaRPr>
          </a:p>
        </p:txBody>
      </p:sp>
      <p:graphicFrame>
        <p:nvGraphicFramePr>
          <p:cNvPr id="298" name="Google Shape;298;p36"/>
          <p:cNvGraphicFramePr/>
          <p:nvPr/>
        </p:nvGraphicFramePr>
        <p:xfrm>
          <a:off x="371950" y="1021625"/>
          <a:ext cx="3000000" cy="3000000"/>
        </p:xfrm>
        <a:graphic>
          <a:graphicData uri="http://schemas.openxmlformats.org/drawingml/2006/table">
            <a:tbl>
              <a:tblPr>
                <a:noFill/>
                <a:tableStyleId>{2B53629A-B3AD-46D0-8B3E-CC247E5568DE}</a:tableStyleId>
              </a:tblPr>
              <a:tblGrid>
                <a:gridCol w="2772925"/>
                <a:gridCol w="2772925"/>
                <a:gridCol w="2772925"/>
              </a:tblGrid>
              <a:tr h="393700">
                <a:tc>
                  <a:txBody>
                    <a:bodyPr/>
                    <a:lstStyle/>
                    <a:p>
                      <a:pPr indent="0" lvl="0" marL="0" rtl="0" algn="ctr">
                        <a:spcBef>
                          <a:spcPts val="0"/>
                        </a:spcBef>
                        <a:spcAft>
                          <a:spcPts val="0"/>
                        </a:spcAft>
                        <a:buNone/>
                      </a:pPr>
                      <a:r>
                        <a:t/>
                      </a:r>
                      <a:endParaRPr b="1" sz="1500"/>
                    </a:p>
                  </a:txBody>
                  <a:tcPr marT="91425" marB="91425" marR="91425" marL="91425"/>
                </a:tc>
                <a:tc>
                  <a:txBody>
                    <a:bodyPr/>
                    <a:lstStyle/>
                    <a:p>
                      <a:pPr indent="0" lvl="0" marL="0" rtl="0" algn="ctr">
                        <a:spcBef>
                          <a:spcPts val="0"/>
                        </a:spcBef>
                        <a:spcAft>
                          <a:spcPts val="0"/>
                        </a:spcAft>
                        <a:buNone/>
                      </a:pPr>
                      <a:r>
                        <a:rPr b="1" lang="en" sz="1500"/>
                        <a:t>Tarea</a:t>
                      </a:r>
                      <a:endParaRPr b="1" sz="1500"/>
                    </a:p>
                  </a:txBody>
                  <a:tcPr marT="91425" marB="91425" marR="91425" marL="91425"/>
                </a:tc>
                <a:tc>
                  <a:txBody>
                    <a:bodyPr/>
                    <a:lstStyle/>
                    <a:p>
                      <a:pPr indent="0" lvl="0" marL="0" rtl="0" algn="ctr">
                        <a:spcBef>
                          <a:spcPts val="0"/>
                        </a:spcBef>
                        <a:spcAft>
                          <a:spcPts val="0"/>
                        </a:spcAft>
                        <a:buNone/>
                      </a:pPr>
                      <a:r>
                        <a:rPr b="1" lang="en" sz="1500"/>
                        <a:t>Artefacto</a:t>
                      </a:r>
                      <a:endParaRPr b="1" sz="1500"/>
                    </a:p>
                  </a:txBody>
                  <a:tcPr marT="91425" marB="91425" marR="91425" marL="91425"/>
                </a:tc>
              </a:tr>
              <a:tr h="832275">
                <a:tc>
                  <a:txBody>
                    <a:bodyPr/>
                    <a:lstStyle/>
                    <a:p>
                      <a:pPr indent="0" lvl="0" marL="0" rtl="0" algn="ctr">
                        <a:spcBef>
                          <a:spcPts val="0"/>
                        </a:spcBef>
                        <a:spcAft>
                          <a:spcPts val="0"/>
                        </a:spcAft>
                        <a:buClr>
                          <a:srgbClr val="000000"/>
                        </a:buClr>
                        <a:buSzPts val="1100"/>
                        <a:buFont typeface="Arial"/>
                        <a:buNone/>
                      </a:pPr>
                      <a:r>
                        <a:rPr b="1" lang="en" sz="1500"/>
                        <a:t>Especificación</a:t>
                      </a:r>
                      <a:endParaRPr b="1" sz="1500"/>
                    </a:p>
                  </a:txBody>
                  <a:tcPr marT="91425" marB="91425" marR="91425" marL="91425"/>
                </a:tc>
                <a:tc>
                  <a:txBody>
                    <a:bodyPr/>
                    <a:lstStyle/>
                    <a:p>
                      <a:pPr indent="0" lvl="0" marL="0" rtl="0" algn="l">
                        <a:spcBef>
                          <a:spcPts val="0"/>
                        </a:spcBef>
                        <a:spcAft>
                          <a:spcPts val="0"/>
                        </a:spcAft>
                        <a:buNone/>
                      </a:pPr>
                      <a:r>
                        <a:rPr lang="en" sz="1500">
                          <a:solidFill>
                            <a:srgbClr val="444444"/>
                          </a:solidFill>
                        </a:rPr>
                        <a:t>Lo que el sistema debería hacer y sus restricciones de desarrollo.</a:t>
                      </a:r>
                      <a:endParaRPr sz="1500">
                        <a:solidFill>
                          <a:srgbClr val="444444"/>
                        </a:solidFill>
                      </a:endParaRPr>
                    </a:p>
                  </a:txBody>
                  <a:tcPr marT="91425" marB="91425" marR="91425" marL="91425"/>
                </a:tc>
                <a:tc>
                  <a:txBody>
                    <a:bodyPr/>
                    <a:lstStyle/>
                    <a:p>
                      <a:pPr indent="0" lvl="0" marL="0" rtl="0" algn="l">
                        <a:spcBef>
                          <a:spcPts val="0"/>
                        </a:spcBef>
                        <a:spcAft>
                          <a:spcPts val="0"/>
                        </a:spcAft>
                        <a:buNone/>
                      </a:pPr>
                      <a:r>
                        <a:rPr lang="en" sz="1500">
                          <a:solidFill>
                            <a:srgbClr val="444444"/>
                          </a:solidFill>
                        </a:rPr>
                        <a:t>Documentos: </a:t>
                      </a:r>
                      <a:r>
                        <a:rPr lang="en">
                          <a:solidFill>
                            <a:srgbClr val="444444"/>
                          </a:solidFill>
                        </a:rPr>
                        <a:t>Obtenidos por reunión con el cliente. Alcance del proyecto, especificación y limitaciones. </a:t>
                      </a:r>
                      <a:endParaRPr>
                        <a:solidFill>
                          <a:srgbClr val="444444"/>
                        </a:solidFill>
                      </a:endParaRPr>
                    </a:p>
                  </a:txBody>
                  <a:tcPr marT="91425" marB="91425" marR="91425" marL="91425"/>
                </a:tc>
              </a:tr>
              <a:tr h="612450">
                <a:tc>
                  <a:txBody>
                    <a:bodyPr/>
                    <a:lstStyle/>
                    <a:p>
                      <a:pPr indent="0" lvl="0" marL="0" rtl="0" algn="ctr">
                        <a:spcBef>
                          <a:spcPts val="0"/>
                        </a:spcBef>
                        <a:spcAft>
                          <a:spcPts val="0"/>
                        </a:spcAft>
                        <a:buClr>
                          <a:srgbClr val="000000"/>
                        </a:buClr>
                        <a:buSzPts val="1100"/>
                        <a:buFont typeface="Arial"/>
                        <a:buNone/>
                      </a:pPr>
                      <a:r>
                        <a:rPr b="1" lang="en" sz="1500"/>
                        <a:t>Desarrollo</a:t>
                      </a:r>
                      <a:endParaRPr b="1" sz="1500"/>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500">
                          <a:solidFill>
                            <a:srgbClr val="444444"/>
                          </a:solidFill>
                        </a:rPr>
                        <a:t>Producción del sistema software.</a:t>
                      </a:r>
                      <a:endParaRPr sz="1500">
                        <a:solidFill>
                          <a:srgbClr val="444444"/>
                        </a:solidFill>
                      </a:endParaRPr>
                    </a:p>
                  </a:txBody>
                  <a:tcPr marT="91425" marB="91425" marR="91425" marL="91425"/>
                </a:tc>
                <a:tc>
                  <a:txBody>
                    <a:bodyPr/>
                    <a:lstStyle/>
                    <a:p>
                      <a:pPr indent="0" lvl="0" marL="0" rtl="0" algn="l">
                        <a:spcBef>
                          <a:spcPts val="0"/>
                        </a:spcBef>
                        <a:spcAft>
                          <a:spcPts val="0"/>
                        </a:spcAft>
                        <a:buNone/>
                      </a:pPr>
                      <a:r>
                        <a:rPr lang="en" sz="1500">
                          <a:solidFill>
                            <a:srgbClr val="444444"/>
                          </a:solidFill>
                        </a:rPr>
                        <a:t>Software o documentos:</a:t>
                      </a:r>
                      <a:br>
                        <a:rPr lang="en" sz="1500">
                          <a:solidFill>
                            <a:srgbClr val="444444"/>
                          </a:solidFill>
                        </a:rPr>
                      </a:br>
                      <a:r>
                        <a:rPr lang="en" sz="1500">
                          <a:solidFill>
                            <a:srgbClr val="444444"/>
                          </a:solidFill>
                        </a:rPr>
                        <a:t>Creación de prototipo.</a:t>
                      </a:r>
                      <a:endParaRPr sz="1500">
                        <a:solidFill>
                          <a:srgbClr val="444444"/>
                        </a:solidFill>
                      </a:endParaRPr>
                    </a:p>
                  </a:txBody>
                  <a:tcPr marT="91425" marB="91425" marR="91425" marL="91425"/>
                </a:tc>
              </a:tr>
              <a:tr h="612450">
                <a:tc>
                  <a:txBody>
                    <a:bodyPr/>
                    <a:lstStyle/>
                    <a:p>
                      <a:pPr indent="0" lvl="0" marL="0" rtl="0" algn="ctr">
                        <a:spcBef>
                          <a:spcPts val="0"/>
                        </a:spcBef>
                        <a:spcAft>
                          <a:spcPts val="0"/>
                        </a:spcAft>
                        <a:buClr>
                          <a:srgbClr val="000000"/>
                        </a:buClr>
                        <a:buSzPts val="1100"/>
                        <a:buFont typeface="Arial"/>
                        <a:buNone/>
                      </a:pPr>
                      <a:r>
                        <a:rPr b="1" lang="en" sz="1500"/>
                        <a:t>Validación</a:t>
                      </a:r>
                      <a:endParaRPr b="1" sz="1500"/>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500">
                          <a:solidFill>
                            <a:srgbClr val="444444"/>
                          </a:solidFill>
                        </a:rPr>
                        <a:t>Comprobar que el sistema es lo que el cliente quiere.</a:t>
                      </a:r>
                      <a:endParaRPr sz="1500">
                        <a:solidFill>
                          <a:srgbClr val="444444"/>
                        </a:solidFill>
                      </a:endParaRPr>
                    </a:p>
                  </a:txBody>
                  <a:tcPr marT="91425" marB="91425" marR="91425" marL="91425"/>
                </a:tc>
                <a:tc>
                  <a:txBody>
                    <a:bodyPr/>
                    <a:lstStyle/>
                    <a:p>
                      <a:pPr indent="0" lvl="0" marL="0" rtl="0" algn="l">
                        <a:spcBef>
                          <a:spcPts val="0"/>
                        </a:spcBef>
                        <a:spcAft>
                          <a:spcPts val="0"/>
                        </a:spcAft>
                        <a:buNone/>
                      </a:pPr>
                      <a:r>
                        <a:rPr lang="en" sz="1500">
                          <a:solidFill>
                            <a:srgbClr val="444444"/>
                          </a:solidFill>
                        </a:rPr>
                        <a:t>Documentos: Verificar que el prototipo haga lo que se pedía. </a:t>
                      </a:r>
                      <a:endParaRPr sz="1500">
                        <a:solidFill>
                          <a:srgbClr val="444444"/>
                        </a:solidFill>
                      </a:endParaRPr>
                    </a:p>
                  </a:txBody>
                  <a:tcPr marT="91425" marB="91425" marR="91425" marL="91425"/>
                </a:tc>
              </a:tr>
              <a:tr h="933050">
                <a:tc>
                  <a:txBody>
                    <a:bodyPr/>
                    <a:lstStyle/>
                    <a:p>
                      <a:pPr indent="0" lvl="0" marL="0" rtl="0" algn="ctr">
                        <a:spcBef>
                          <a:spcPts val="0"/>
                        </a:spcBef>
                        <a:spcAft>
                          <a:spcPts val="0"/>
                        </a:spcAft>
                        <a:buClr>
                          <a:srgbClr val="000000"/>
                        </a:buClr>
                        <a:buSzPts val="1100"/>
                        <a:buFont typeface="Arial"/>
                        <a:buNone/>
                      </a:pPr>
                      <a:r>
                        <a:rPr b="1" lang="en" sz="1500"/>
                        <a:t>Evolución</a:t>
                      </a:r>
                      <a:endParaRPr b="1" sz="1500"/>
                    </a:p>
                  </a:txBody>
                  <a:tcPr marT="91425" marB="91425" marR="91425" marL="91425"/>
                </a:tc>
                <a:tc>
                  <a:txBody>
                    <a:bodyPr/>
                    <a:lstStyle/>
                    <a:p>
                      <a:pPr indent="0" lvl="0" marL="0" rtl="0" algn="l">
                        <a:spcBef>
                          <a:spcPts val="0"/>
                        </a:spcBef>
                        <a:spcAft>
                          <a:spcPts val="0"/>
                        </a:spcAft>
                        <a:buNone/>
                      </a:pPr>
                      <a:r>
                        <a:rPr lang="en" sz="1500">
                          <a:solidFill>
                            <a:srgbClr val="444444"/>
                          </a:solidFill>
                        </a:rPr>
                        <a:t>Cambiar el software en respuesta a las demandas de cambio.</a:t>
                      </a:r>
                      <a:endParaRPr sz="1500">
                        <a:solidFill>
                          <a:srgbClr val="444444"/>
                        </a:solidFill>
                      </a:endParaRPr>
                    </a:p>
                  </a:txBody>
                  <a:tcPr marT="91425" marB="91425" marR="91425" marL="91425"/>
                </a:tc>
                <a:tc>
                  <a:txBody>
                    <a:bodyPr/>
                    <a:lstStyle/>
                    <a:p>
                      <a:pPr indent="0" lvl="0" marL="0" rtl="0" algn="l">
                        <a:spcBef>
                          <a:spcPts val="0"/>
                        </a:spcBef>
                        <a:spcAft>
                          <a:spcPts val="0"/>
                        </a:spcAft>
                        <a:buNone/>
                      </a:pPr>
                      <a:r>
                        <a:rPr lang="en" sz="1500">
                          <a:solidFill>
                            <a:srgbClr val="444444"/>
                          </a:solidFill>
                        </a:rPr>
                        <a:t>Software:Mantenimiento del software</a:t>
                      </a:r>
                      <a:endParaRPr sz="1500">
                        <a:solidFill>
                          <a:srgbClr val="444444"/>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nvSpPr>
        <p:spPr>
          <a:xfrm>
            <a:off x="628638" y="279475"/>
            <a:ext cx="7886700" cy="9153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4000">
                <a:solidFill>
                  <a:srgbClr val="0195D6"/>
                </a:solidFill>
              </a:rPr>
              <a:t>¿Qué es una técnica?</a:t>
            </a:r>
            <a:endParaRPr sz="4000">
              <a:solidFill>
                <a:srgbClr val="0195D6"/>
              </a:solidFill>
            </a:endParaRPr>
          </a:p>
        </p:txBody>
      </p:sp>
      <p:sp>
        <p:nvSpPr>
          <p:cNvPr id="304" name="Google Shape;304;p37"/>
          <p:cNvSpPr txBox="1"/>
          <p:nvPr/>
        </p:nvSpPr>
        <p:spPr>
          <a:xfrm>
            <a:off x="465000" y="2622125"/>
            <a:ext cx="8263500" cy="149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t>Técnica:</a:t>
            </a:r>
            <a:r>
              <a:rPr lang="en" sz="1700">
                <a:solidFill>
                  <a:srgbClr val="666666"/>
                </a:solidFill>
              </a:rPr>
              <a:t> Es un método que aplica herramientas y reglas específicas para completar una o más fases del ciclo de vida del desarrollo de sistemas (Whitten, et al, 1996).</a:t>
            </a:r>
            <a:endParaRPr sz="1700">
              <a:solidFill>
                <a:srgbClr val="666666"/>
              </a:solidFill>
            </a:endParaRPr>
          </a:p>
          <a:p>
            <a:pPr indent="0" lvl="0" marL="0" rtl="0" algn="ctr">
              <a:spcBef>
                <a:spcPts val="0"/>
              </a:spcBef>
              <a:spcAft>
                <a:spcPts val="0"/>
              </a:spcAft>
              <a:buNone/>
            </a:pPr>
            <a:r>
              <a:rPr lang="en" sz="1700">
                <a:solidFill>
                  <a:srgbClr val="666666"/>
                </a:solidFill>
              </a:rPr>
              <a:t>Las técnicas, por lo regular, sólo son aplicables a una parte del ciclo de vida, por lo que no pueden sustituirlo en su totalidad. </a:t>
            </a:r>
            <a:endParaRPr sz="2100">
              <a:solidFill>
                <a:srgbClr val="666666"/>
              </a:solidFill>
              <a:latin typeface="Merriweather"/>
              <a:ea typeface="Merriweather"/>
              <a:cs typeface="Merriweather"/>
              <a:sym typeface="Merriweather"/>
            </a:endParaRPr>
          </a:p>
        </p:txBody>
      </p:sp>
      <p:sp>
        <p:nvSpPr>
          <p:cNvPr id="305" name="Google Shape;305;p37"/>
          <p:cNvSpPr txBox="1"/>
          <p:nvPr/>
        </p:nvSpPr>
        <p:spPr>
          <a:xfrm>
            <a:off x="465000" y="1348688"/>
            <a:ext cx="8214000" cy="6156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44444"/>
                </a:solidFill>
              </a:rPr>
              <a:t>La transición de una fase a otra dentro del ciclo de vida de un proyecto generalmente está definida por alguna forma de transferencia técnica.</a:t>
            </a:r>
            <a:endParaRPr sz="1700">
              <a:solidFill>
                <a:srgbClr val="444444"/>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FS">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